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59" r:id="rId4"/>
    <p:sldId id="260" r:id="rId5"/>
    <p:sldId id="261" r:id="rId6"/>
    <p:sldId id="262" r:id="rId7"/>
    <p:sldId id="263" r:id="rId8"/>
    <p:sldId id="265" r:id="rId9"/>
    <p:sldId id="266" r:id="rId10"/>
    <p:sldId id="267" r:id="rId11"/>
    <p:sldId id="264"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58"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59" d="100"/>
          <a:sy n="59" d="100"/>
        </p:scale>
        <p:origin x="102" y="288"/>
      </p:cViewPr>
      <p:guideLst/>
    </p:cSldViewPr>
  </p:slideViewPr>
  <p:notesTextViewPr>
    <p:cViewPr>
      <p:scale>
        <a:sx n="1" d="1"/>
        <a:sy n="1" d="1"/>
      </p:scale>
      <p:origin x="0" y="0"/>
    </p:cViewPr>
  </p:notesTextViewPr>
  <p:notesViewPr>
    <p:cSldViewPr snapToGrid="0">
      <p:cViewPr varScale="1">
        <p:scale>
          <a:sx n="53" d="100"/>
          <a:sy n="53" d="100"/>
        </p:scale>
        <p:origin x="181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CDB1834E-9612-48E3-8B20-28A88FDE16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384931EC-CCB5-4803-90FA-BC10D648A6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98040E-9FD2-4C0B-A036-3A4902D43551}" type="datetimeFigureOut">
              <a:rPr lang="it-IT" smtClean="0"/>
              <a:t>08/11/2020</a:t>
            </a:fld>
            <a:endParaRPr lang="it-IT"/>
          </a:p>
        </p:txBody>
      </p:sp>
      <p:sp>
        <p:nvSpPr>
          <p:cNvPr id="4" name="Segnaposto piè di pagina 3">
            <a:extLst>
              <a:ext uri="{FF2B5EF4-FFF2-40B4-BE49-F238E27FC236}">
                <a16:creationId xmlns:a16="http://schemas.microsoft.com/office/drawing/2014/main" id="{577C05DB-AEED-48D0-8427-4616A06AD19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9AE568A3-146B-47BA-961D-3680D28C85E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523550-AD8C-41B4-88B8-7C389F4AFFD7}" type="slidenum">
              <a:rPr lang="it-IT" smtClean="0"/>
              <a:t>‹N›</a:t>
            </a:fld>
            <a:endParaRPr lang="it-IT"/>
          </a:p>
        </p:txBody>
      </p:sp>
    </p:spTree>
    <p:extLst>
      <p:ext uri="{BB962C8B-B14F-4D97-AF65-F5344CB8AC3E}">
        <p14:creationId xmlns:p14="http://schemas.microsoft.com/office/powerpoint/2010/main" val="2847691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1FCC04-D619-404E-B349-C45EF4B8BCDC}" type="datetimeFigureOut">
              <a:rPr lang="it-IT" smtClean="0"/>
              <a:t>08/11/2020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3F8308-1F94-4CFC-8336-F77CB506C037}" type="slidenum">
              <a:rPr lang="it-IT" smtClean="0"/>
              <a:t>‹N›</a:t>
            </a:fld>
            <a:endParaRPr lang="it-IT"/>
          </a:p>
        </p:txBody>
      </p:sp>
    </p:spTree>
    <p:extLst>
      <p:ext uri="{BB962C8B-B14F-4D97-AF65-F5344CB8AC3E}">
        <p14:creationId xmlns:p14="http://schemas.microsoft.com/office/powerpoint/2010/main" val="922878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7ED1F0-271F-4104-8798-82493F0E3291}"/>
              </a:ext>
            </a:extLst>
          </p:cNvPr>
          <p:cNvSpPr>
            <a:spLocks noGrp="1"/>
          </p:cNvSpPr>
          <p:nvPr>
            <p:ph type="ctrTitle"/>
          </p:nvPr>
        </p:nvSpPr>
        <p:spPr>
          <a:xfrm>
            <a:off x="1524000" y="1122363"/>
            <a:ext cx="9144000" cy="2387600"/>
          </a:xfrm>
        </p:spPr>
        <p:txBody>
          <a:bodyPr anchor="b"/>
          <a:lstStyle>
            <a:lvl1pPr algn="ctr">
              <a:defRPr sz="6000"/>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F0F76F7E-3DBF-4637-B12A-BB6A058DC9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C4D1DB4-9A0F-4093-AB43-8420DE92C946}"/>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5" name="Segnaposto piè di pagina 4">
            <a:extLst>
              <a:ext uri="{FF2B5EF4-FFF2-40B4-BE49-F238E27FC236}">
                <a16:creationId xmlns:a16="http://schemas.microsoft.com/office/drawing/2014/main" id="{9235E411-8B2F-4D47-B54A-9674A5F1E7C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E94030C-9A54-4060-9E6D-956C6F0F9EEE}"/>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2681065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CAAB52-7E9A-4C83-A5BC-A12B63716A9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BC5B56A-DFFE-401E-AC9C-3BB572463A3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CC5DE55-3058-490B-B7D1-E6D33CC9DE1E}"/>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5" name="Segnaposto piè di pagina 4">
            <a:extLst>
              <a:ext uri="{FF2B5EF4-FFF2-40B4-BE49-F238E27FC236}">
                <a16:creationId xmlns:a16="http://schemas.microsoft.com/office/drawing/2014/main" id="{FFDE73B6-1CEE-4225-A128-B5299A85E81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2937681-CA34-4E42-8571-1E9B278B25C1}"/>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291330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A190FB2-A11F-434D-96D1-DFE6E282033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9FD8A57-D757-4BD9-A679-4CAB3F73461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FAC67EB-6B4B-4035-8F91-65BA65E4EA26}"/>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5" name="Segnaposto piè di pagina 4">
            <a:extLst>
              <a:ext uri="{FF2B5EF4-FFF2-40B4-BE49-F238E27FC236}">
                <a16:creationId xmlns:a16="http://schemas.microsoft.com/office/drawing/2014/main" id="{319B21B8-E32B-4A05-A9AB-DCF769CBD13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79082B4-21DC-47E4-8EC1-73288989D142}"/>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2558107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CE0B7E-16FC-42F2-BFBC-156C796EE80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3148FF8-7537-467A-AD57-92D6D754C2C3}"/>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4" name="Segnaposto piè di pagina 3">
            <a:extLst>
              <a:ext uri="{FF2B5EF4-FFF2-40B4-BE49-F238E27FC236}">
                <a16:creationId xmlns:a16="http://schemas.microsoft.com/office/drawing/2014/main" id="{00B491DD-1908-4CF0-88A0-A5F731A2D0E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611F2E0-808F-4883-BD61-C6223CE7CE43}"/>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355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09245A-B6DD-417C-A3CD-31B10FD8E14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85B6954-E75B-4269-8279-229857A6968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1DFE2E1-3162-4840-9F29-4B830FA3A786}"/>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5" name="Segnaposto piè di pagina 4">
            <a:extLst>
              <a:ext uri="{FF2B5EF4-FFF2-40B4-BE49-F238E27FC236}">
                <a16:creationId xmlns:a16="http://schemas.microsoft.com/office/drawing/2014/main" id="{DBB90CD9-ED26-4B08-929C-BB8FF1E2ED2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EDDF82A-5B3A-4E10-B49B-EB1FD5576B44}"/>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420257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C6874E-9207-490A-8A85-9D3043EE665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A37D6B3-0096-45FD-9C7E-AE7B33CF7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2415D53-CCA2-47F5-850E-FE30DECF5240}"/>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5" name="Segnaposto piè di pagina 4">
            <a:extLst>
              <a:ext uri="{FF2B5EF4-FFF2-40B4-BE49-F238E27FC236}">
                <a16:creationId xmlns:a16="http://schemas.microsoft.com/office/drawing/2014/main" id="{39A143FB-197D-4139-B867-3FAAF79DA4D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185F039-B971-4B25-A083-A47C6964CAF0}"/>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383400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FAEEBC-44A0-4DDB-BFC0-5CF0274CF7F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C2E8FD0-015D-418C-8D09-775823197A6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89DC35A-CDC4-425D-B478-455A76AF510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7802088-D4E7-47DF-AB01-774722CB1AE6}"/>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6" name="Segnaposto piè di pagina 5">
            <a:extLst>
              <a:ext uri="{FF2B5EF4-FFF2-40B4-BE49-F238E27FC236}">
                <a16:creationId xmlns:a16="http://schemas.microsoft.com/office/drawing/2014/main" id="{5DCCAFEC-03D1-4A6F-8AD8-71186251F9E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01DF003-B6AE-4707-8060-4689003EE9C3}"/>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397768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067C16-938C-4DAA-A6C5-CA29FBAE867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3C31F22-5A21-467D-BBB8-72738EF9E0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B3CDAB3-4805-4AD5-B4ED-2355797BDC4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144D379-3409-4253-A87E-AF9BE10AA0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D41AF85-F9FC-404D-88C4-EF936FFB8C4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9F20382-C0F8-438C-ABA3-79AFC956818E}"/>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8" name="Segnaposto piè di pagina 7">
            <a:extLst>
              <a:ext uri="{FF2B5EF4-FFF2-40B4-BE49-F238E27FC236}">
                <a16:creationId xmlns:a16="http://schemas.microsoft.com/office/drawing/2014/main" id="{6C60EF9B-09DF-4052-B0EB-05FB0BEA6C4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62F115B-0894-47B3-A735-B7EBD7900137}"/>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122080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5A8F36-83E7-431A-B54C-2EBE7D62919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3D99A04-AAC5-4FF0-8ABC-300C20CD3ACF}"/>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4" name="Segnaposto piè di pagina 3">
            <a:extLst>
              <a:ext uri="{FF2B5EF4-FFF2-40B4-BE49-F238E27FC236}">
                <a16:creationId xmlns:a16="http://schemas.microsoft.com/office/drawing/2014/main" id="{1265083B-2579-4783-A05F-1DFC1C3CCDB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774DBD6-1AEA-425C-A708-F16ED20C2405}"/>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185574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1507D3B-E0D6-4532-8AF9-047823173A5A}"/>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3" name="Segnaposto piè di pagina 2">
            <a:extLst>
              <a:ext uri="{FF2B5EF4-FFF2-40B4-BE49-F238E27FC236}">
                <a16:creationId xmlns:a16="http://schemas.microsoft.com/office/drawing/2014/main" id="{19DC8DF4-CC8A-4C8E-97B3-1B6372E4C80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6E2AF70-475D-4929-A4E2-E4546E002BD1}"/>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97700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528DB-9C8D-42CF-8F06-6F541EBC2EE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86ABF65-66C0-4392-A6E4-7868C6AA42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13BD898-BBD1-4DC3-A6C0-155832B4D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02E55F3-3EC4-4334-8D18-6B849FBE6782}"/>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6" name="Segnaposto piè di pagina 5">
            <a:extLst>
              <a:ext uri="{FF2B5EF4-FFF2-40B4-BE49-F238E27FC236}">
                <a16:creationId xmlns:a16="http://schemas.microsoft.com/office/drawing/2014/main" id="{C91ACC18-057A-4298-B20E-829D52AA06A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421607-0550-4660-B4EE-DBE9AD1FBC6E}"/>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3853347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95A9C9-CF39-4DBA-AA08-F46CEACA739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D39678E-C20B-4F4C-AC74-44EA8AC4D6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EED61B1-41F8-4255-9E01-A3A5EAE049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9F2329B-516F-42F3-B869-265E9F94C0FA}"/>
              </a:ext>
            </a:extLst>
          </p:cNvPr>
          <p:cNvSpPr>
            <a:spLocks noGrp="1"/>
          </p:cNvSpPr>
          <p:nvPr>
            <p:ph type="dt" sz="half" idx="10"/>
          </p:nvPr>
        </p:nvSpPr>
        <p:spPr/>
        <p:txBody>
          <a:bodyPr/>
          <a:lstStyle/>
          <a:p>
            <a:fld id="{03445888-3AAA-4B61-AD57-8D2A9D41BB78}" type="datetimeFigureOut">
              <a:rPr lang="it-IT" smtClean="0"/>
              <a:t>08/11/2020</a:t>
            </a:fld>
            <a:endParaRPr lang="it-IT"/>
          </a:p>
        </p:txBody>
      </p:sp>
      <p:sp>
        <p:nvSpPr>
          <p:cNvPr id="6" name="Segnaposto piè di pagina 5">
            <a:extLst>
              <a:ext uri="{FF2B5EF4-FFF2-40B4-BE49-F238E27FC236}">
                <a16:creationId xmlns:a16="http://schemas.microsoft.com/office/drawing/2014/main" id="{531CAE35-48B7-4333-BA55-DBDC990A998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6512109-7CB1-4988-8D92-6F1764FAFF21}"/>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277383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FDC6C83-F8CC-4409-8550-C33C45B41D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90E21AB-481D-4909-8778-BB1A817E55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B85A5F7-20FD-4A5A-BD1A-5FC21331E4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45888-3AAA-4B61-AD57-8D2A9D41BB78}" type="datetimeFigureOut">
              <a:rPr lang="it-IT" smtClean="0"/>
              <a:t>08/11/2020</a:t>
            </a:fld>
            <a:endParaRPr lang="it-IT"/>
          </a:p>
        </p:txBody>
      </p:sp>
      <p:sp>
        <p:nvSpPr>
          <p:cNvPr id="5" name="Segnaposto piè di pagina 4">
            <a:extLst>
              <a:ext uri="{FF2B5EF4-FFF2-40B4-BE49-F238E27FC236}">
                <a16:creationId xmlns:a16="http://schemas.microsoft.com/office/drawing/2014/main" id="{83C32E21-A25F-4BC7-86F5-076AF6FB0F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8D0E632-6FE5-47A6-9373-94B2BBA850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32A4C-08DF-4074-B47F-4E00A84C661C}" type="slidenum">
              <a:rPr lang="it-IT" smtClean="0"/>
              <a:t>‹N›</a:t>
            </a:fld>
            <a:endParaRPr lang="it-IT"/>
          </a:p>
        </p:txBody>
      </p:sp>
    </p:spTree>
    <p:extLst>
      <p:ext uri="{BB962C8B-B14F-4D97-AF65-F5344CB8AC3E}">
        <p14:creationId xmlns:p14="http://schemas.microsoft.com/office/powerpoint/2010/main" val="2512714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omparazionedirittocivile.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CB0CC8-38F2-4437-A16F-5180C7494ED2}"/>
              </a:ext>
            </a:extLst>
          </p:cNvPr>
          <p:cNvSpPr>
            <a:spLocks noGrp="1"/>
          </p:cNvSpPr>
          <p:nvPr>
            <p:ph type="ctrTitle" idx="4294967295"/>
          </p:nvPr>
        </p:nvSpPr>
        <p:spPr>
          <a:xfrm>
            <a:off x="1224642" y="718457"/>
            <a:ext cx="9144000" cy="3575277"/>
          </a:xfrm>
        </p:spPr>
        <p:txBody>
          <a:bodyPr>
            <a:noAutofit/>
          </a:bodyPr>
          <a:lstStyle/>
          <a:p>
            <a:pPr algn="ctr"/>
            <a:br>
              <a:rPr lang="it-IT" sz="3200" b="1" dirty="0">
                <a:solidFill>
                  <a:srgbClr val="0070C0"/>
                </a:solidFill>
                <a:effectLst/>
                <a:ea typeface="Calibri" panose="020F0502020204030204" pitchFamily="34" charset="0"/>
                <a:cs typeface="Times New Roman" panose="02020603050405020304" pitchFamily="18" charset="0"/>
              </a:rPr>
            </a:br>
            <a:br>
              <a:rPr lang="it-IT" sz="3200" b="1" dirty="0">
                <a:solidFill>
                  <a:srgbClr val="0070C0"/>
                </a:solidFill>
                <a:effectLst/>
                <a:ea typeface="Calibri" panose="020F0502020204030204" pitchFamily="34" charset="0"/>
                <a:cs typeface="Times New Roman" panose="02020603050405020304" pitchFamily="18" charset="0"/>
              </a:rPr>
            </a:br>
            <a:r>
              <a:rPr lang="it-IT" sz="3200" b="1" dirty="0">
                <a:solidFill>
                  <a:srgbClr val="0070C0"/>
                </a:solidFill>
                <a:effectLst/>
                <a:ea typeface="Calibri" panose="020F0502020204030204" pitchFamily="34" charset="0"/>
                <a:cs typeface="Times New Roman" panose="02020603050405020304" pitchFamily="18" charset="0"/>
              </a:rPr>
              <a:t>Forlì, 24 ottobre 2020</a:t>
            </a:r>
            <a:br>
              <a:rPr lang="it-IT" sz="3200" b="1" dirty="0">
                <a:effectLst/>
                <a:ea typeface="Calibri" panose="020F0502020204030204" pitchFamily="34" charset="0"/>
                <a:cs typeface="Times New Roman" panose="02020603050405020304" pitchFamily="18" charset="0"/>
              </a:rPr>
            </a:br>
            <a:r>
              <a:rPr lang="it-IT" sz="3200" b="1" dirty="0">
                <a:solidFill>
                  <a:schemeClr val="accent6"/>
                </a:solidFill>
                <a:effectLst/>
                <a:ea typeface="Calibri" panose="020F0502020204030204" pitchFamily="34" charset="0"/>
                <a:cs typeface="Times New Roman" panose="02020603050405020304" pitchFamily="18" charset="0"/>
              </a:rPr>
              <a:t>Dialoghi con la giurisprudenza civile e commerciale</a:t>
            </a:r>
            <a:br>
              <a:rPr lang="it-IT" sz="3200" b="1" dirty="0">
                <a:effectLst/>
                <a:ea typeface="Calibri" panose="020F0502020204030204" pitchFamily="34" charset="0"/>
                <a:cs typeface="Times New Roman" panose="02020603050405020304" pitchFamily="18" charset="0"/>
              </a:rPr>
            </a:br>
            <a:r>
              <a:rPr lang="it-IT" sz="3200" b="1" cap="small" dirty="0">
                <a:effectLst/>
                <a:ea typeface="Calibri" panose="020F0502020204030204" pitchFamily="34" charset="0"/>
                <a:cs typeface="Times New Roman" panose="02020603050405020304" pitchFamily="18" charset="0"/>
              </a:rPr>
              <a:t>Alessandro Torroni</a:t>
            </a:r>
            <a:br>
              <a:rPr lang="it-IT" sz="3200" b="1" dirty="0">
                <a:effectLst/>
                <a:ea typeface="Calibri" panose="020F0502020204030204" pitchFamily="34" charset="0"/>
                <a:cs typeface="Times New Roman" panose="02020603050405020304" pitchFamily="18" charset="0"/>
              </a:rPr>
            </a:br>
            <a:br>
              <a:rPr lang="it-IT" sz="3200" b="1" dirty="0">
                <a:effectLst/>
                <a:ea typeface="Calibri" panose="020F0502020204030204" pitchFamily="34" charset="0"/>
                <a:cs typeface="Times New Roman" panose="02020603050405020304" pitchFamily="18" charset="0"/>
              </a:rPr>
            </a:br>
            <a:br>
              <a:rPr lang="it-IT" sz="3200" b="1" dirty="0">
                <a:effectLst/>
                <a:ea typeface="Calibri" panose="020F0502020204030204" pitchFamily="34" charset="0"/>
                <a:cs typeface="Times New Roman" panose="02020603050405020304" pitchFamily="18" charset="0"/>
              </a:rPr>
            </a:br>
            <a:br>
              <a:rPr lang="it-IT" sz="3200" b="1" dirty="0">
                <a:effectLst/>
                <a:ea typeface="Calibri" panose="020F0502020204030204" pitchFamily="34" charset="0"/>
                <a:cs typeface="Times New Roman" panose="02020603050405020304" pitchFamily="18" charset="0"/>
              </a:rPr>
            </a:br>
            <a:br>
              <a:rPr lang="it-IT" sz="3200" b="1" dirty="0">
                <a:effectLst/>
                <a:ea typeface="Calibri" panose="020F0502020204030204" pitchFamily="34" charset="0"/>
                <a:cs typeface="Times New Roman" panose="02020603050405020304" pitchFamily="18" charset="0"/>
              </a:rPr>
            </a:br>
            <a:r>
              <a:rPr lang="it-IT" sz="3200" b="1" dirty="0">
                <a:solidFill>
                  <a:srgbClr val="FF0000"/>
                </a:solidFill>
                <a:effectLst/>
                <a:ea typeface="Calibri" panose="020F0502020204030204" pitchFamily="34" charset="0"/>
                <a:cs typeface="Times New Roman" panose="02020603050405020304" pitchFamily="18" charset="0"/>
              </a:rPr>
              <a:t>L’azione di riduzione esercitata creditori del legittimario preterito che rimane inerte. </a:t>
            </a:r>
            <a:br>
              <a:rPr lang="it-IT" sz="3200" b="1" dirty="0">
                <a:solidFill>
                  <a:srgbClr val="FF0000"/>
                </a:solidFill>
                <a:effectLst/>
                <a:ea typeface="Calibri" panose="020F0502020204030204" pitchFamily="34" charset="0"/>
                <a:cs typeface="Times New Roman" panose="02020603050405020304" pitchFamily="18" charset="0"/>
              </a:rPr>
            </a:br>
            <a:r>
              <a:rPr lang="it-IT" sz="3200" b="1" dirty="0">
                <a:solidFill>
                  <a:srgbClr val="FF0000"/>
                </a:solidFill>
                <a:effectLst/>
                <a:ea typeface="Calibri" panose="020F0502020204030204" pitchFamily="34" charset="0"/>
                <a:cs typeface="Times New Roman" panose="02020603050405020304" pitchFamily="18" charset="0"/>
              </a:rPr>
              <a:t>La via stretta tra il rispetto della volontà del testatore </a:t>
            </a:r>
            <a:br>
              <a:rPr lang="it-IT" sz="3200" b="1" dirty="0">
                <a:solidFill>
                  <a:srgbClr val="FF0000"/>
                </a:solidFill>
                <a:effectLst/>
                <a:ea typeface="Calibri" panose="020F0502020204030204" pitchFamily="34" charset="0"/>
                <a:cs typeface="Times New Roman" panose="02020603050405020304" pitchFamily="18" charset="0"/>
              </a:rPr>
            </a:br>
            <a:r>
              <a:rPr lang="it-IT" sz="3200" b="1" dirty="0">
                <a:solidFill>
                  <a:srgbClr val="FF0000"/>
                </a:solidFill>
                <a:effectLst/>
                <a:ea typeface="Calibri" panose="020F0502020204030204" pitchFamily="34" charset="0"/>
                <a:cs typeface="Times New Roman" panose="02020603050405020304" pitchFamily="18" charset="0"/>
              </a:rPr>
              <a:t>e la tutela del credito.</a:t>
            </a:r>
            <a:br>
              <a:rPr lang="it-IT" sz="3200" dirty="0">
                <a:solidFill>
                  <a:srgbClr val="FF0000"/>
                </a:solidFill>
                <a:effectLst/>
                <a:ea typeface="Calibri" panose="020F0502020204030204" pitchFamily="34" charset="0"/>
                <a:cs typeface="Times New Roman" panose="02020603050405020304" pitchFamily="18" charset="0"/>
              </a:rPr>
            </a:br>
            <a:endParaRPr lang="it-IT" sz="3200" dirty="0">
              <a:solidFill>
                <a:srgbClr val="FF0000"/>
              </a:solidFill>
            </a:endParaRPr>
          </a:p>
        </p:txBody>
      </p:sp>
      <p:pic>
        <p:nvPicPr>
          <p:cNvPr id="1026" name="Picture 2" descr="il circolo della scranna - Circolo della Scranna">
            <a:extLst>
              <a:ext uri="{FF2B5EF4-FFF2-40B4-BE49-F238E27FC236}">
                <a16:creationId xmlns:a16="http://schemas.microsoft.com/office/drawing/2014/main" id="{27F8D68C-C9B2-45B7-B71F-583F6BD91E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3129" y="1800054"/>
            <a:ext cx="2867025" cy="1412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757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DEB145-2A2C-4A3A-8CB6-EDF4B560EA20}"/>
              </a:ext>
            </a:extLst>
          </p:cNvPr>
          <p:cNvSpPr>
            <a:spLocks noGrp="1"/>
          </p:cNvSpPr>
          <p:nvPr>
            <p:ph type="title"/>
          </p:nvPr>
        </p:nvSpPr>
        <p:spPr/>
        <p:txBody>
          <a:bodyPr/>
          <a:lstStyle/>
          <a:p>
            <a:pPr algn="ctr"/>
            <a:r>
              <a:rPr lang="it-IT" dirty="0"/>
              <a:t>L’azione surrogatoria</a:t>
            </a:r>
          </a:p>
        </p:txBody>
      </p:sp>
      <p:sp>
        <p:nvSpPr>
          <p:cNvPr id="3" name="Segnaposto contenuto 2">
            <a:extLst>
              <a:ext uri="{FF2B5EF4-FFF2-40B4-BE49-F238E27FC236}">
                <a16:creationId xmlns:a16="http://schemas.microsoft.com/office/drawing/2014/main" id="{A12BBB25-3A2F-44D2-8ABF-9DBE5CC6614B}"/>
              </a:ext>
            </a:extLst>
          </p:cNvPr>
          <p:cNvSpPr>
            <a:spLocks noGrp="1"/>
          </p:cNvSpPr>
          <p:nvPr>
            <p:ph sz="half" idx="1"/>
          </p:nvPr>
        </p:nvSpPr>
        <p:spPr/>
        <p:txBody>
          <a:bodyPr>
            <a:normAutofit fontScale="92500" lnSpcReduction="20000"/>
          </a:bodyPr>
          <a:lstStyle/>
          <a:p>
            <a:pPr algn="l"/>
            <a:r>
              <a:rPr lang="it-IT" b="0" i="0" dirty="0">
                <a:solidFill>
                  <a:srgbClr val="333333"/>
                </a:solidFill>
                <a:effectLst/>
                <a:latin typeface="montserrat"/>
              </a:rPr>
              <a:t>«</a:t>
            </a:r>
            <a:r>
              <a:rPr lang="it-IT" b="0" i="1" dirty="0">
                <a:solidFill>
                  <a:srgbClr val="333333"/>
                </a:solidFill>
                <a:effectLst/>
                <a:latin typeface="montserrat"/>
              </a:rPr>
              <a:t>Il creditore, per assicurare che siano soddisfatte o conservate le sue ragioni, può esercitare </a:t>
            </a:r>
            <a:r>
              <a:rPr lang="it-IT" b="1" i="1" dirty="0">
                <a:solidFill>
                  <a:srgbClr val="0070C0"/>
                </a:solidFill>
                <a:effectLst/>
                <a:latin typeface="montserrat"/>
              </a:rPr>
              <a:t>i diritti e le azioni che spettano verso i terzi al proprio debitore</a:t>
            </a:r>
            <a:r>
              <a:rPr lang="it-IT" b="1" i="1" dirty="0">
                <a:solidFill>
                  <a:srgbClr val="333333"/>
                </a:solidFill>
                <a:effectLst/>
                <a:latin typeface="montserrat"/>
              </a:rPr>
              <a:t> </a:t>
            </a:r>
            <a:r>
              <a:rPr lang="it-IT" b="1" i="1" dirty="0">
                <a:solidFill>
                  <a:srgbClr val="7030A0"/>
                </a:solidFill>
                <a:effectLst/>
                <a:latin typeface="montserrat"/>
              </a:rPr>
              <a:t>e che questi </a:t>
            </a:r>
            <a:r>
              <a:rPr lang="it-IT" sz="3500" b="1" i="1" dirty="0">
                <a:solidFill>
                  <a:srgbClr val="7030A0"/>
                </a:solidFill>
                <a:effectLst/>
                <a:latin typeface="montserrat"/>
              </a:rPr>
              <a:t>trascura di esercitare</a:t>
            </a:r>
            <a:r>
              <a:rPr lang="it-IT" b="0" i="1" dirty="0">
                <a:solidFill>
                  <a:srgbClr val="333333"/>
                </a:solidFill>
                <a:effectLst/>
                <a:latin typeface="montserrat"/>
              </a:rPr>
              <a:t>, purché i diritti e le azioni abbiano </a:t>
            </a:r>
            <a:r>
              <a:rPr lang="it-IT" b="1" i="1" dirty="0">
                <a:solidFill>
                  <a:srgbClr val="00B050"/>
                </a:solidFill>
                <a:effectLst/>
                <a:latin typeface="montserrat"/>
              </a:rPr>
              <a:t>contenuto patrimoniale </a:t>
            </a:r>
            <a:r>
              <a:rPr lang="it-IT" b="0" i="1" dirty="0">
                <a:solidFill>
                  <a:srgbClr val="333333"/>
                </a:solidFill>
                <a:effectLst/>
                <a:latin typeface="montserrat"/>
              </a:rPr>
              <a:t>e non si tratti </a:t>
            </a:r>
            <a:r>
              <a:rPr lang="it-IT" b="1" i="1" dirty="0">
                <a:solidFill>
                  <a:srgbClr val="FFC000"/>
                </a:solidFill>
                <a:effectLst/>
                <a:latin typeface="montserrat"/>
              </a:rPr>
              <a:t>di diritti o di azioni</a:t>
            </a:r>
            <a:r>
              <a:rPr lang="it-IT" b="0" i="1" dirty="0">
                <a:solidFill>
                  <a:srgbClr val="333333"/>
                </a:solidFill>
                <a:effectLst/>
                <a:latin typeface="montserrat"/>
              </a:rPr>
              <a:t> che, per loro natura o per disposizione di legge, </a:t>
            </a:r>
            <a:r>
              <a:rPr lang="it-IT" sz="3500" b="1" i="1" dirty="0">
                <a:solidFill>
                  <a:srgbClr val="FFC000"/>
                </a:solidFill>
                <a:effectLst/>
                <a:latin typeface="montserrat"/>
              </a:rPr>
              <a:t>non possono essere esercitati se non dal loro titolare</a:t>
            </a:r>
            <a:r>
              <a:rPr lang="it-IT" b="0" i="0" dirty="0">
                <a:solidFill>
                  <a:srgbClr val="333333"/>
                </a:solidFill>
                <a:effectLst/>
                <a:latin typeface="montserrat"/>
              </a:rPr>
              <a:t>» (art. 2900 c.c.).</a:t>
            </a:r>
          </a:p>
        </p:txBody>
      </p:sp>
      <p:sp>
        <p:nvSpPr>
          <p:cNvPr id="4" name="Segnaposto contenuto 3">
            <a:extLst>
              <a:ext uri="{FF2B5EF4-FFF2-40B4-BE49-F238E27FC236}">
                <a16:creationId xmlns:a16="http://schemas.microsoft.com/office/drawing/2014/main" id="{1D71D803-6112-44FE-AF59-41CD7697CD45}"/>
              </a:ext>
            </a:extLst>
          </p:cNvPr>
          <p:cNvSpPr>
            <a:spLocks noGrp="1"/>
          </p:cNvSpPr>
          <p:nvPr>
            <p:ph sz="half" idx="2"/>
          </p:nvPr>
        </p:nvSpPr>
        <p:spPr/>
        <p:txBody>
          <a:bodyPr>
            <a:normAutofit fontScale="92500" lnSpcReduction="20000"/>
          </a:bodyPr>
          <a:lstStyle/>
          <a:p>
            <a:r>
              <a:rPr lang="it-IT" sz="2800" dirty="0">
                <a:effectLst/>
                <a:ea typeface="Calibri" panose="020F0502020204030204" pitchFamily="34" charset="0"/>
              </a:rPr>
              <a:t>Esiste il presupposto della trascuratezza nell’esercitare i propri diritti </a:t>
            </a:r>
            <a:r>
              <a:rPr lang="it-IT" sz="2800" b="1" dirty="0">
                <a:solidFill>
                  <a:srgbClr val="7030A0"/>
                </a:solidFill>
                <a:effectLst/>
                <a:ea typeface="Calibri" panose="020F0502020204030204" pitchFamily="34" charset="0"/>
              </a:rPr>
              <a:t>a fronte di un atto espresso con cui il legittimario leso dimostra di voler disporre dei suoi diritti? </a:t>
            </a:r>
            <a:r>
              <a:rPr lang="it-IT" sz="2800" dirty="0">
                <a:effectLst/>
                <a:ea typeface="Calibri" panose="020F0502020204030204" pitchFamily="34" charset="0"/>
              </a:rPr>
              <a:t>Ad esempio con la rinuncia all’azione di riduzione, eventualmente </a:t>
            </a:r>
            <a:r>
              <a:rPr lang="it-IT" sz="2800" b="1" dirty="0">
                <a:solidFill>
                  <a:srgbClr val="00B050"/>
                </a:solidFill>
                <a:effectLst/>
                <a:ea typeface="Calibri" panose="020F0502020204030204" pitchFamily="34" charset="0"/>
              </a:rPr>
              <a:t>motivata da ragioni morali o da liberalità indirette ricevute in vita</a:t>
            </a:r>
            <a:r>
              <a:rPr lang="it-IT" sz="2800" dirty="0">
                <a:effectLst/>
                <a:ea typeface="Calibri" panose="020F0502020204030204" pitchFamily="34" charset="0"/>
              </a:rPr>
              <a:t>?</a:t>
            </a:r>
          </a:p>
          <a:p>
            <a:r>
              <a:rPr lang="it-IT" sz="2800" dirty="0">
                <a:effectLst/>
                <a:ea typeface="Calibri" panose="020F0502020204030204" pitchFamily="34" charset="0"/>
                <a:cs typeface="Times New Roman" panose="02020603050405020304" pitchFamily="18" charset="0"/>
              </a:rPr>
              <a:t>L’ingerenza nel patrimonio del debitore può spingersi al punto da </a:t>
            </a:r>
            <a:r>
              <a:rPr lang="it-IT" sz="2800" b="1" dirty="0">
                <a:solidFill>
                  <a:srgbClr val="7030A0"/>
                </a:solidFill>
                <a:effectLst/>
                <a:ea typeface="Calibri" panose="020F0502020204030204" pitchFamily="34" charset="0"/>
                <a:cs typeface="Times New Roman" panose="02020603050405020304" pitchFamily="18" charset="0"/>
              </a:rPr>
              <a:t>sindacare un atto di gestione del suo patrimonio</a:t>
            </a:r>
            <a:r>
              <a:rPr lang="it-IT" sz="2800" dirty="0">
                <a:effectLst/>
                <a:ea typeface="Calibri" panose="020F0502020204030204" pitchFamily="34" charset="0"/>
                <a:cs typeface="Times New Roman" panose="02020603050405020304" pitchFamily="18" charset="0"/>
              </a:rPr>
              <a:t>?</a:t>
            </a:r>
            <a:br>
              <a:rPr lang="it-IT" sz="2800" b="0" i="0" dirty="0">
                <a:solidFill>
                  <a:srgbClr val="333333"/>
                </a:solidFill>
                <a:effectLst/>
              </a:rPr>
            </a:br>
            <a:endParaRPr lang="it-IT" sz="2800" dirty="0"/>
          </a:p>
          <a:p>
            <a:endParaRPr lang="it-IT" dirty="0"/>
          </a:p>
        </p:txBody>
      </p:sp>
    </p:spTree>
    <p:extLst>
      <p:ext uri="{BB962C8B-B14F-4D97-AF65-F5344CB8AC3E}">
        <p14:creationId xmlns:p14="http://schemas.microsoft.com/office/powerpoint/2010/main" val="4133860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89271F-163E-40BD-A8F8-913519FA84FC}"/>
              </a:ext>
            </a:extLst>
          </p:cNvPr>
          <p:cNvSpPr>
            <a:spLocks noGrp="1"/>
          </p:cNvSpPr>
          <p:nvPr>
            <p:ph type="title"/>
          </p:nvPr>
        </p:nvSpPr>
        <p:spPr/>
        <p:txBody>
          <a:bodyPr>
            <a:normAutofit/>
          </a:bodyPr>
          <a:lstStyle/>
          <a:p>
            <a:pPr algn="ctr"/>
            <a:r>
              <a:rPr lang="it-IT" sz="2800" dirty="0">
                <a:effectLst/>
                <a:latin typeface="+mn-lt"/>
                <a:ea typeface="Calibri" panose="020F0502020204030204" pitchFamily="34" charset="0"/>
              </a:rPr>
              <a:t>Cass. 2 febbraio 2016 n. 1996</a:t>
            </a:r>
            <a:endParaRPr lang="it-IT" sz="2800" dirty="0">
              <a:latin typeface="+mn-lt"/>
            </a:endParaRPr>
          </a:p>
        </p:txBody>
      </p:sp>
      <p:sp>
        <p:nvSpPr>
          <p:cNvPr id="3" name="Segnaposto contenuto 2">
            <a:extLst>
              <a:ext uri="{FF2B5EF4-FFF2-40B4-BE49-F238E27FC236}">
                <a16:creationId xmlns:a16="http://schemas.microsoft.com/office/drawing/2014/main" id="{C1A41CBA-596E-4146-9779-AE84FD6413E5}"/>
              </a:ext>
            </a:extLst>
          </p:cNvPr>
          <p:cNvSpPr>
            <a:spLocks noGrp="1"/>
          </p:cNvSpPr>
          <p:nvPr>
            <p:ph idx="1"/>
          </p:nvPr>
        </p:nvSpPr>
        <p:spPr>
          <a:xfrm>
            <a:off x="838200" y="1404257"/>
            <a:ext cx="10515600" cy="5088618"/>
          </a:xfrm>
        </p:spPr>
        <p:txBody>
          <a:bodyPr>
            <a:normAutofit fontScale="92500" lnSpcReduction="10000"/>
          </a:bodyPr>
          <a:lstStyle/>
          <a:p>
            <a:pPr marL="0" indent="0" algn="just">
              <a:buNone/>
            </a:pPr>
            <a:r>
              <a:rPr lang="it-IT" sz="2200" dirty="0">
                <a:effectLst/>
                <a:ea typeface="Calibri" panose="020F0502020204030204" pitchFamily="34" charset="0"/>
              </a:rPr>
              <a:t>«</a:t>
            </a:r>
            <a:r>
              <a:rPr lang="it-IT" sz="2200" i="1" dirty="0">
                <a:effectLst/>
                <a:ea typeface="Calibri" panose="020F0502020204030204" pitchFamily="34" charset="0"/>
              </a:rPr>
              <a:t>L’esperibilità dell’azione surrogatoria postula, invero, l’inerzia del creditore, cioè un comportamento omissivo o quanto meno insufficientemente attivo, al quale non può parificarsi un comportamento positivo, ancorché pregiudizievole per le ragioni del creditore, giacché tale comportamento positivo, quale atto di amministrazione del proprio patrimonio spettante al debitore, non è un indice di trascuratezza nell’esercizio del proprio diritto e non consente, perciò, interferenze da parte del creditore, salvo a costituire oggetto di revocatoria, ove ne ricorrano gli estremi, ai sensi dell’art. 2901 c.c. Non può quindi mai pensarsi all’azione </a:t>
            </a:r>
            <a:r>
              <a:rPr lang="it-IT" sz="2200" dirty="0">
                <a:effectLst/>
                <a:ea typeface="Calibri" panose="020F0502020204030204" pitchFamily="34" charset="0"/>
              </a:rPr>
              <a:t>ex</a:t>
            </a:r>
            <a:r>
              <a:rPr lang="it-IT" sz="2200" i="1" dirty="0">
                <a:effectLst/>
                <a:ea typeface="Calibri" panose="020F0502020204030204" pitchFamily="34" charset="0"/>
              </a:rPr>
              <a:t> art. 2900 c.c. qualora il debitore abbia posto in essere condotte sufficienti a far ritenere utilmente espressa la sua volontà in ordine alla gestione del rapporto, in quanto il creditore non può chiedere di sostituirsi al debitore per sindacare le modalità con cui questi abbia ritenuto di esercitare la propria situazione giuridica, o per contestarne le scelte e manifestazioni di volontà</a:t>
            </a:r>
            <a:r>
              <a:rPr lang="it-IT" sz="2200" dirty="0">
                <a:effectLst/>
                <a:ea typeface="Calibri" panose="020F0502020204030204" pitchFamily="34" charset="0"/>
              </a:rPr>
              <a:t>».</a:t>
            </a:r>
          </a:p>
          <a:p>
            <a:r>
              <a:rPr lang="it-IT" dirty="0"/>
              <a:t>Secondo la decisione, </a:t>
            </a:r>
            <a:r>
              <a:rPr lang="it-IT" b="1" dirty="0">
                <a:solidFill>
                  <a:srgbClr val="7030A0"/>
                </a:solidFill>
              </a:rPr>
              <a:t>il silenzio del beneficiario del legato in sostituzione di legittima</a:t>
            </a:r>
            <a:r>
              <a:rPr lang="it-IT" b="1" dirty="0"/>
              <a:t> </a:t>
            </a:r>
            <a:r>
              <a:rPr lang="it-IT" dirty="0"/>
              <a:t>equivale alla manifestazione della volontà di conseguire il legato ed ha valore confermativo del suo acquisto.</a:t>
            </a:r>
          </a:p>
          <a:p>
            <a:r>
              <a:rPr lang="it-IT" dirty="0"/>
              <a:t>Viceversa </a:t>
            </a:r>
            <a:r>
              <a:rPr lang="it-IT" b="1" dirty="0">
                <a:solidFill>
                  <a:srgbClr val="FF0000"/>
                </a:solidFill>
              </a:rPr>
              <a:t>il silenzio del legittimario pretermesso </a:t>
            </a:r>
            <a:r>
              <a:rPr lang="it-IT" dirty="0"/>
              <a:t>può assumere valore di inerzia e legittimare l’esercizio dell’azione surrogatoria da parte dei creditori.</a:t>
            </a:r>
          </a:p>
        </p:txBody>
      </p:sp>
    </p:spTree>
    <p:extLst>
      <p:ext uri="{BB962C8B-B14F-4D97-AF65-F5344CB8AC3E}">
        <p14:creationId xmlns:p14="http://schemas.microsoft.com/office/powerpoint/2010/main" val="4106593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CB74FC-DB23-480D-9D74-1B847EA11799}"/>
              </a:ext>
            </a:extLst>
          </p:cNvPr>
          <p:cNvSpPr>
            <a:spLocks noGrp="1"/>
          </p:cNvSpPr>
          <p:nvPr>
            <p:ph type="title"/>
          </p:nvPr>
        </p:nvSpPr>
        <p:spPr/>
        <p:txBody>
          <a:bodyPr>
            <a:normAutofit/>
          </a:bodyPr>
          <a:lstStyle/>
          <a:p>
            <a:pPr algn="ctr"/>
            <a:r>
              <a:rPr lang="it-IT" sz="2800" dirty="0">
                <a:effectLst/>
                <a:latin typeface="+mn-lt"/>
                <a:ea typeface="Calibri" panose="020F0502020204030204" pitchFamily="34" charset="0"/>
              </a:rPr>
              <a:t>Cass. 4 agosto 1997, n. 7187</a:t>
            </a:r>
            <a:endParaRPr lang="it-IT" sz="2800" dirty="0">
              <a:latin typeface="+mn-lt"/>
            </a:endParaRPr>
          </a:p>
        </p:txBody>
      </p:sp>
      <p:sp>
        <p:nvSpPr>
          <p:cNvPr id="3" name="Segnaposto contenuto 2">
            <a:extLst>
              <a:ext uri="{FF2B5EF4-FFF2-40B4-BE49-F238E27FC236}">
                <a16:creationId xmlns:a16="http://schemas.microsoft.com/office/drawing/2014/main" id="{E2574140-815E-4525-B72D-946BA923971B}"/>
              </a:ext>
            </a:extLst>
          </p:cNvPr>
          <p:cNvSpPr>
            <a:spLocks noGrp="1"/>
          </p:cNvSpPr>
          <p:nvPr>
            <p:ph idx="1"/>
          </p:nvPr>
        </p:nvSpPr>
        <p:spPr>
          <a:xfrm>
            <a:off x="838200" y="1453242"/>
            <a:ext cx="10515600" cy="5225144"/>
          </a:xfrm>
        </p:spPr>
        <p:txBody>
          <a:bodyPr>
            <a:normAutofit/>
          </a:bodyPr>
          <a:lstStyle/>
          <a:p>
            <a:r>
              <a:rPr lang="it-IT" dirty="0"/>
              <a:t>L’azione surrogatoria è lo strumento che l’ordinamento accorda al creditore per reagire all’</a:t>
            </a:r>
            <a:r>
              <a:rPr lang="it-IT" b="1" dirty="0">
                <a:solidFill>
                  <a:srgbClr val="FF0000"/>
                </a:solidFill>
              </a:rPr>
              <a:t>inerzia del debitore</a:t>
            </a:r>
            <a:r>
              <a:rPr lang="it-IT" dirty="0"/>
              <a:t> il quale ometta di esercitare le opportune azioni dirette ad incrementare il suo patrimonio.</a:t>
            </a:r>
          </a:p>
          <a:p>
            <a:r>
              <a:rPr lang="it-IT" dirty="0"/>
              <a:t>Si traduce in un’interferenza nella sfera giuridica del soggetto passivo ed ha carattere necessariamente eccezionale.</a:t>
            </a:r>
          </a:p>
          <a:p>
            <a:pPr marL="0" indent="0" algn="just">
              <a:buNone/>
            </a:pPr>
            <a:r>
              <a:rPr lang="it-IT" sz="1800" dirty="0">
                <a:effectLst/>
                <a:ea typeface="Calibri" panose="020F0502020204030204" pitchFamily="34" charset="0"/>
              </a:rPr>
              <a:t>«</a:t>
            </a:r>
            <a:r>
              <a:rPr lang="it-IT" sz="1800" i="1" dirty="0">
                <a:effectLst/>
                <a:ea typeface="Calibri" panose="020F0502020204030204" pitchFamily="34" charset="0"/>
              </a:rPr>
              <a:t>Qualora il debitore non sia inerte… , per aver posto in essere </a:t>
            </a:r>
            <a:r>
              <a:rPr lang="it-IT" sz="1800" b="1" i="1" dirty="0">
                <a:effectLst/>
                <a:ea typeface="Calibri" panose="020F0502020204030204" pitchFamily="34" charset="0"/>
              </a:rPr>
              <a:t>comportamenti idonei e sufficienti a far ritenere utilmente espressa la sua volontà in ordine alla gestione del rapporto</a:t>
            </a:r>
            <a:r>
              <a:rPr lang="it-IT" sz="1800" i="1" dirty="0">
                <a:effectLst/>
                <a:ea typeface="Calibri" panose="020F0502020204030204" pitchFamily="34" charset="0"/>
              </a:rPr>
              <a:t>, viene a mancare il presupposto perché a lui possa sostituirsi il creditore. A quest’ultimo non può essere consentito di </a:t>
            </a:r>
            <a:r>
              <a:rPr lang="it-IT" sz="1800" b="1" i="1" dirty="0">
                <a:effectLst/>
                <a:ea typeface="Calibri" panose="020F0502020204030204" pitchFamily="34" charset="0"/>
              </a:rPr>
              <a:t>sindacare le modalità con le quali il debitore abbia ritenuto</a:t>
            </a:r>
            <a:r>
              <a:rPr lang="it-IT" sz="1800" i="1" dirty="0">
                <a:effectLst/>
                <a:ea typeface="Calibri" panose="020F0502020204030204" pitchFamily="34" charset="0"/>
              </a:rPr>
              <a:t> – quali che siano i motivi, anche solo morali, delle scelte operate e siano risultate o meno, queste, corrette dal punto di vista economico patrimoniale – </a:t>
            </a:r>
            <a:r>
              <a:rPr lang="it-IT" sz="1800" b="1" i="1" dirty="0">
                <a:effectLst/>
                <a:ea typeface="Calibri" panose="020F0502020204030204" pitchFamily="34" charset="0"/>
              </a:rPr>
              <a:t>di gestire la propria situazione giuridica nell’ambito di un determinato rapport</a:t>
            </a:r>
            <a:r>
              <a:rPr lang="it-IT" sz="1800" i="1" dirty="0">
                <a:effectLst/>
                <a:ea typeface="Calibri" panose="020F0502020204030204" pitchFamily="34" charset="0"/>
              </a:rPr>
              <a:t>o; … un qualsivoglia comportamento positivo posto in essere dal debitore, ancorché lesivo delle aspettative del creditore, in quanto atto d’amministrazione del proprio patrimonio spettante unicamente al debitore stesso, esclude ab origine la possibilità d’interferenza da parte del creditore con l’azione surrogatoria…</a:t>
            </a:r>
            <a:r>
              <a:rPr lang="it-IT" sz="1800" dirty="0">
                <a:effectLst/>
                <a:ea typeface="Calibri" panose="020F0502020204030204" pitchFamily="34" charset="0"/>
              </a:rPr>
              <a:t>».</a:t>
            </a:r>
            <a:endParaRPr lang="it-IT" dirty="0"/>
          </a:p>
        </p:txBody>
      </p:sp>
    </p:spTree>
    <p:extLst>
      <p:ext uri="{BB962C8B-B14F-4D97-AF65-F5344CB8AC3E}">
        <p14:creationId xmlns:p14="http://schemas.microsoft.com/office/powerpoint/2010/main" val="315152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A223DD-5CF8-467B-B20F-EA0FC03CBAF3}"/>
              </a:ext>
            </a:extLst>
          </p:cNvPr>
          <p:cNvSpPr>
            <a:spLocks noGrp="1"/>
          </p:cNvSpPr>
          <p:nvPr>
            <p:ph type="title"/>
          </p:nvPr>
        </p:nvSpPr>
        <p:spPr/>
        <p:txBody>
          <a:bodyPr/>
          <a:lstStyle/>
          <a:p>
            <a:pPr algn="ctr"/>
            <a:r>
              <a:rPr lang="it-IT" dirty="0"/>
              <a:t>Legato in sostituzione di legittima accettato dal legatario – Cass. 19 febbraio 2013, n. 4005</a:t>
            </a:r>
          </a:p>
        </p:txBody>
      </p:sp>
      <p:sp>
        <p:nvSpPr>
          <p:cNvPr id="3" name="Segnaposto contenuto 2">
            <a:extLst>
              <a:ext uri="{FF2B5EF4-FFF2-40B4-BE49-F238E27FC236}">
                <a16:creationId xmlns:a16="http://schemas.microsoft.com/office/drawing/2014/main" id="{68931567-526F-4EC6-AB7F-818C57FF243B}"/>
              </a:ext>
            </a:extLst>
          </p:cNvPr>
          <p:cNvSpPr>
            <a:spLocks noGrp="1"/>
          </p:cNvSpPr>
          <p:nvPr>
            <p:ph idx="1"/>
          </p:nvPr>
        </p:nvSpPr>
        <p:spPr/>
        <p:txBody>
          <a:bodyPr>
            <a:normAutofit/>
          </a:bodyPr>
          <a:lstStyle/>
          <a:p>
            <a:r>
              <a:rPr lang="it-IT" sz="2000" dirty="0">
                <a:ea typeface="Calibri" panose="020F0502020204030204" pitchFamily="34" charset="0"/>
              </a:rPr>
              <a:t>L</a:t>
            </a:r>
            <a:r>
              <a:rPr lang="it-IT" sz="2000" dirty="0">
                <a:effectLst/>
                <a:ea typeface="Calibri" panose="020F0502020204030204" pitchFamily="34" charset="0"/>
              </a:rPr>
              <a:t>a madre aveva disposto a favore del figlio, fortemente indebitato, </a:t>
            </a:r>
            <a:r>
              <a:rPr lang="it-IT" sz="2000" b="1" dirty="0">
                <a:solidFill>
                  <a:srgbClr val="0070C0"/>
                </a:solidFill>
                <a:effectLst/>
                <a:ea typeface="Calibri" panose="020F0502020204030204" pitchFamily="34" charset="0"/>
              </a:rPr>
              <a:t>un legato del diritto di abitazione in sostituzione di legittima, con la nomina ad eredi dei nipoti, figli del legatario</a:t>
            </a:r>
            <a:r>
              <a:rPr lang="it-IT" sz="2000" b="1" dirty="0">
                <a:effectLst/>
                <a:ea typeface="Calibri" panose="020F0502020204030204" pitchFamily="34" charset="0"/>
              </a:rPr>
              <a:t>; </a:t>
            </a:r>
            <a:r>
              <a:rPr lang="it-IT" sz="2000" b="1" dirty="0">
                <a:solidFill>
                  <a:srgbClr val="FF0000"/>
                </a:solidFill>
                <a:effectLst/>
                <a:ea typeface="Calibri" panose="020F0502020204030204" pitchFamily="34" charset="0"/>
              </a:rPr>
              <a:t>il debitore aveva accettato il legato </a:t>
            </a:r>
            <a:r>
              <a:rPr lang="it-IT" sz="2000" dirty="0">
                <a:effectLst/>
                <a:ea typeface="Calibri" panose="020F0502020204030204" pitchFamily="34" charset="0"/>
              </a:rPr>
              <a:t>a lui destinato dalla madre ed aveva rinunciato a promuovere, nei confronti dei propri figli, l’azione di riduzione per lesione di legittima. </a:t>
            </a:r>
          </a:p>
          <a:p>
            <a:r>
              <a:rPr lang="it-IT" sz="2000" dirty="0">
                <a:effectLst/>
                <a:ea typeface="Calibri" panose="020F0502020204030204" pitchFamily="34" charset="0"/>
              </a:rPr>
              <a:t>La sentenza ha espressamente escluso la possibilità di esercitare l’azione revocatoria ex art. 2901 c.c. rispetto all’atto di adesione al legato in sostituzione di legittima e di rinuncia all’esercizio dell’azione di riduzione per lesione di legittima. </a:t>
            </a:r>
          </a:p>
          <a:p>
            <a:r>
              <a:rPr lang="it-IT" sz="2000" b="1" dirty="0">
                <a:solidFill>
                  <a:srgbClr val="7030A0"/>
                </a:solidFill>
                <a:effectLst/>
                <a:ea typeface="Calibri" panose="020F0502020204030204" pitchFamily="34" charset="0"/>
              </a:rPr>
              <a:t>Non è ammissibile l’azione revocatoria rispetto ad atti che si sostanzino nella </a:t>
            </a:r>
            <a:r>
              <a:rPr lang="it-IT" b="1" dirty="0">
                <a:solidFill>
                  <a:srgbClr val="7030A0"/>
                </a:solidFill>
                <a:effectLst/>
                <a:ea typeface="Calibri" panose="020F0502020204030204" pitchFamily="34" charset="0"/>
              </a:rPr>
              <a:t>rinuncia ad una facoltà</a:t>
            </a:r>
            <a:r>
              <a:rPr lang="it-IT" sz="2000" dirty="0">
                <a:effectLst/>
                <a:ea typeface="Calibri" panose="020F0502020204030204" pitchFamily="34" charset="0"/>
              </a:rPr>
              <a:t>, per effetto della quale non resta modificato né attivamente né passivamente il compendio patrimoniale del debitore, con la conseguenza che la loro dichiarazione di inefficacia, in esito all’accoglimento dell’azione revocatoria, non consentirebbe il soddisfacimento del creditore. </a:t>
            </a:r>
            <a:endParaRPr lang="it-IT" sz="2000" dirty="0"/>
          </a:p>
        </p:txBody>
      </p:sp>
    </p:spTree>
    <p:extLst>
      <p:ext uri="{BB962C8B-B14F-4D97-AF65-F5344CB8AC3E}">
        <p14:creationId xmlns:p14="http://schemas.microsoft.com/office/powerpoint/2010/main" val="1104615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4FACFF-A54D-424D-B121-3F63B898D332}"/>
              </a:ext>
            </a:extLst>
          </p:cNvPr>
          <p:cNvSpPr>
            <a:spLocks noGrp="1"/>
          </p:cNvSpPr>
          <p:nvPr>
            <p:ph type="title"/>
          </p:nvPr>
        </p:nvSpPr>
        <p:spPr/>
        <p:txBody>
          <a:bodyPr/>
          <a:lstStyle/>
          <a:p>
            <a:pPr algn="ctr"/>
            <a:r>
              <a:rPr lang="it-IT" dirty="0"/>
              <a:t>L’impugnazione della rinuncia all’eredità da parte dei creditori</a:t>
            </a:r>
          </a:p>
        </p:txBody>
      </p:sp>
      <p:sp>
        <p:nvSpPr>
          <p:cNvPr id="3" name="Segnaposto contenuto 2">
            <a:extLst>
              <a:ext uri="{FF2B5EF4-FFF2-40B4-BE49-F238E27FC236}">
                <a16:creationId xmlns:a16="http://schemas.microsoft.com/office/drawing/2014/main" id="{D7EFD4B2-643E-4D94-BC12-83A6F83D5F78}"/>
              </a:ext>
            </a:extLst>
          </p:cNvPr>
          <p:cNvSpPr>
            <a:spLocks noGrp="1"/>
          </p:cNvSpPr>
          <p:nvPr>
            <p:ph sz="half" idx="1"/>
          </p:nvPr>
        </p:nvSpPr>
        <p:spPr/>
        <p:txBody>
          <a:bodyPr>
            <a:normAutofit/>
          </a:bodyPr>
          <a:lstStyle/>
          <a:p>
            <a:r>
              <a:rPr lang="it-IT" dirty="0"/>
              <a:t>«</a:t>
            </a:r>
            <a:r>
              <a:rPr lang="it-IT" b="0" i="1" dirty="0">
                <a:solidFill>
                  <a:srgbClr val="333333"/>
                </a:solidFill>
                <a:effectLst/>
              </a:rPr>
              <a:t>Se taluno rinunzia, </a:t>
            </a:r>
            <a:r>
              <a:rPr lang="it-IT" b="1" i="1" dirty="0">
                <a:solidFill>
                  <a:srgbClr val="FFC000"/>
                </a:solidFill>
                <a:effectLst/>
              </a:rPr>
              <a:t>benché senza frode</a:t>
            </a:r>
            <a:r>
              <a:rPr lang="it-IT" b="0" i="1" dirty="0">
                <a:solidFill>
                  <a:srgbClr val="333333"/>
                </a:solidFill>
                <a:effectLst/>
              </a:rPr>
              <a:t>, a una eredità </a:t>
            </a:r>
            <a:r>
              <a:rPr lang="it-IT" b="1" i="1" dirty="0">
                <a:solidFill>
                  <a:srgbClr val="FF0000"/>
                </a:solidFill>
                <a:effectLst/>
              </a:rPr>
              <a:t>con danno dei suoi creditori</a:t>
            </a:r>
            <a:r>
              <a:rPr lang="it-IT" b="0" i="1" dirty="0">
                <a:solidFill>
                  <a:srgbClr val="333333"/>
                </a:solidFill>
                <a:effectLst/>
              </a:rPr>
              <a:t>, questi possono farsi autorizzare ad accettare l'eredità in nome e luogo del rinunziante, </a:t>
            </a:r>
            <a:r>
              <a:rPr lang="it-IT" b="1" i="1" dirty="0">
                <a:solidFill>
                  <a:srgbClr val="0070C0"/>
                </a:solidFill>
                <a:effectLst/>
              </a:rPr>
              <a:t>al solo scopo di soddisfarsi sui beni ereditari</a:t>
            </a:r>
            <a:r>
              <a:rPr lang="it-IT" b="0" i="1" dirty="0">
                <a:solidFill>
                  <a:srgbClr val="0070C0"/>
                </a:solidFill>
                <a:effectLst/>
              </a:rPr>
              <a:t> </a:t>
            </a:r>
            <a:r>
              <a:rPr lang="it-IT" b="1" i="1" dirty="0">
                <a:solidFill>
                  <a:srgbClr val="7030A0"/>
                </a:solidFill>
                <a:effectLst/>
              </a:rPr>
              <a:t>fino alla concorrenza dei loro crediti</a:t>
            </a:r>
            <a:r>
              <a:rPr lang="it-IT" b="0" i="0" dirty="0">
                <a:solidFill>
                  <a:srgbClr val="333333"/>
                </a:solidFill>
                <a:effectLst/>
              </a:rPr>
              <a:t>» (art. 524 c.c.).</a:t>
            </a:r>
          </a:p>
        </p:txBody>
      </p:sp>
      <p:sp>
        <p:nvSpPr>
          <p:cNvPr id="4" name="Segnaposto contenuto 3">
            <a:extLst>
              <a:ext uri="{FF2B5EF4-FFF2-40B4-BE49-F238E27FC236}">
                <a16:creationId xmlns:a16="http://schemas.microsoft.com/office/drawing/2014/main" id="{A062FB20-DEB9-43BA-BDE5-84535CC4D3EA}"/>
              </a:ext>
            </a:extLst>
          </p:cNvPr>
          <p:cNvSpPr>
            <a:spLocks noGrp="1"/>
          </p:cNvSpPr>
          <p:nvPr>
            <p:ph sz="half" idx="2"/>
          </p:nvPr>
        </p:nvSpPr>
        <p:spPr/>
        <p:txBody>
          <a:bodyPr>
            <a:normAutofit/>
          </a:bodyPr>
          <a:lstStyle/>
          <a:p>
            <a:r>
              <a:rPr lang="it-IT" dirty="0">
                <a:solidFill>
                  <a:srgbClr val="333333"/>
                </a:solidFill>
              </a:rPr>
              <a:t>La formulazione «</a:t>
            </a:r>
            <a:r>
              <a:rPr lang="it-IT" b="0" i="1" dirty="0">
                <a:solidFill>
                  <a:srgbClr val="333333"/>
                </a:solidFill>
                <a:effectLst/>
              </a:rPr>
              <a:t>farsi autorizzare ad accettare l'eredità in nome e luogo del rinunziante</a:t>
            </a:r>
            <a:r>
              <a:rPr lang="it-IT" b="0" i="0" dirty="0">
                <a:solidFill>
                  <a:srgbClr val="333333"/>
                </a:solidFill>
                <a:effectLst/>
              </a:rPr>
              <a:t>» è inesatta poiché la disposizione non comporta un acquisto dell’eredità da parte dei creditori ma costituisce uno strumento satisfattivo a tutela dei creditori «</a:t>
            </a:r>
            <a:r>
              <a:rPr lang="it-IT" b="0" i="1" dirty="0">
                <a:solidFill>
                  <a:srgbClr val="333333"/>
                </a:solidFill>
                <a:effectLst/>
              </a:rPr>
              <a:t>fino alla concorrenza dei loro crediti</a:t>
            </a:r>
            <a:r>
              <a:rPr lang="it-IT" b="0" i="0" dirty="0">
                <a:solidFill>
                  <a:srgbClr val="333333"/>
                </a:solidFill>
                <a:effectLst/>
              </a:rPr>
              <a:t>».</a:t>
            </a:r>
            <a:endParaRPr lang="it-IT" dirty="0"/>
          </a:p>
          <a:p>
            <a:endParaRPr lang="it-IT" dirty="0"/>
          </a:p>
        </p:txBody>
      </p:sp>
    </p:spTree>
    <p:extLst>
      <p:ext uri="{BB962C8B-B14F-4D97-AF65-F5344CB8AC3E}">
        <p14:creationId xmlns:p14="http://schemas.microsoft.com/office/powerpoint/2010/main" val="2699959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4D91D3-B15C-4F98-AACA-A8CE3F707BC7}"/>
              </a:ext>
            </a:extLst>
          </p:cNvPr>
          <p:cNvSpPr>
            <a:spLocks noGrp="1"/>
          </p:cNvSpPr>
          <p:nvPr>
            <p:ph type="title"/>
          </p:nvPr>
        </p:nvSpPr>
        <p:spPr>
          <a:xfrm>
            <a:off x="838200" y="365125"/>
            <a:ext cx="10646228" cy="1325563"/>
          </a:xfrm>
        </p:spPr>
        <p:txBody>
          <a:bodyPr/>
          <a:lstStyle/>
          <a:p>
            <a:pPr algn="ctr"/>
            <a:r>
              <a:rPr lang="it-IT" dirty="0"/>
              <a:t>L’impugnazione della rinuncia all’eredità da parte dei creditori (segue)</a:t>
            </a:r>
          </a:p>
        </p:txBody>
      </p:sp>
      <p:sp>
        <p:nvSpPr>
          <p:cNvPr id="3" name="Segnaposto contenuto 2">
            <a:extLst>
              <a:ext uri="{FF2B5EF4-FFF2-40B4-BE49-F238E27FC236}">
                <a16:creationId xmlns:a16="http://schemas.microsoft.com/office/drawing/2014/main" id="{B6F187E6-91B0-4B6E-AB7F-CD92F7EA4628}"/>
              </a:ext>
            </a:extLst>
          </p:cNvPr>
          <p:cNvSpPr>
            <a:spLocks noGrp="1"/>
          </p:cNvSpPr>
          <p:nvPr>
            <p:ph idx="1"/>
          </p:nvPr>
        </p:nvSpPr>
        <p:spPr/>
        <p:txBody>
          <a:bodyPr>
            <a:normAutofit/>
          </a:bodyPr>
          <a:lstStyle/>
          <a:p>
            <a:r>
              <a:rPr lang="it-IT" sz="2000" dirty="0">
                <a:effectLst/>
                <a:ea typeface="Calibri" panose="020F0502020204030204" pitchFamily="34" charset="0"/>
              </a:rPr>
              <a:t>Questa azione </a:t>
            </a:r>
            <a:r>
              <a:rPr lang="it-IT" sz="2000" b="1" dirty="0">
                <a:effectLst/>
                <a:ea typeface="Calibri" panose="020F0502020204030204" pitchFamily="34" charset="0"/>
              </a:rPr>
              <a:t>presenta </a:t>
            </a:r>
            <a:r>
              <a:rPr lang="it-IT" sz="2000" b="1" dirty="0">
                <a:solidFill>
                  <a:srgbClr val="FF0000"/>
                </a:solidFill>
                <a:effectLst/>
                <a:ea typeface="Calibri" panose="020F0502020204030204" pitchFamily="34" charset="0"/>
              </a:rPr>
              <a:t>differenze sia rispetto all’azione surrogatoria sia rispetto all’azione revocatoria</a:t>
            </a:r>
            <a:r>
              <a:rPr lang="it-IT" sz="2000" dirty="0">
                <a:effectLst/>
                <a:ea typeface="Calibri" panose="020F0502020204030204" pitchFamily="34" charset="0"/>
              </a:rPr>
              <a:t>, tanto che è stata considerata </a:t>
            </a:r>
            <a:r>
              <a:rPr lang="it-IT" sz="2000" b="1" dirty="0">
                <a:solidFill>
                  <a:srgbClr val="7030A0"/>
                </a:solidFill>
                <a:effectLst/>
                <a:ea typeface="Calibri" panose="020F0502020204030204" pitchFamily="34" charset="0"/>
              </a:rPr>
              <a:t>un’azione “sui generis”  </a:t>
            </a:r>
            <a:r>
              <a:rPr lang="it-IT" sz="2000" dirty="0">
                <a:effectLst/>
                <a:ea typeface="Calibri" panose="020F0502020204030204" pitchFamily="34" charset="0"/>
              </a:rPr>
              <a:t>(A.C. Pelosi; Mazzamuto);</a:t>
            </a:r>
          </a:p>
          <a:p>
            <a:r>
              <a:rPr lang="it-IT" sz="2000" dirty="0">
                <a:effectLst/>
                <a:ea typeface="Calibri" panose="020F0502020204030204" pitchFamily="34" charset="0"/>
              </a:rPr>
              <a:t>con l’azione revocatoria ha in comune la facoltà di </a:t>
            </a:r>
            <a:r>
              <a:rPr lang="it-IT" sz="2000" b="1" dirty="0">
                <a:solidFill>
                  <a:srgbClr val="0070C0"/>
                </a:solidFill>
                <a:effectLst/>
                <a:ea typeface="Calibri" panose="020F0502020204030204" pitchFamily="34" charset="0"/>
              </a:rPr>
              <a:t>rendere inefficace rispetto ai creditori che esercitino l’azione, </a:t>
            </a:r>
            <a:r>
              <a:rPr lang="it-IT" sz="2400" b="1" dirty="0">
                <a:solidFill>
                  <a:srgbClr val="0070C0"/>
                </a:solidFill>
                <a:effectLst/>
                <a:ea typeface="Calibri" panose="020F0502020204030204" pitchFamily="34" charset="0"/>
              </a:rPr>
              <a:t>e solo rispetto ad essi</a:t>
            </a:r>
            <a:r>
              <a:rPr lang="it-IT" sz="2000" b="1" dirty="0">
                <a:solidFill>
                  <a:srgbClr val="0070C0"/>
                </a:solidFill>
                <a:effectLst/>
                <a:ea typeface="Calibri" panose="020F0502020204030204" pitchFamily="34" charset="0"/>
              </a:rPr>
              <a:t>, un atto in qualche modo dispositivo del debitore</a:t>
            </a:r>
            <a:r>
              <a:rPr lang="it-IT" sz="2000" dirty="0">
                <a:effectLst/>
                <a:ea typeface="Calibri" panose="020F0502020204030204" pitchFamily="34" charset="0"/>
              </a:rPr>
              <a:t>, e cioè la rinuncia all’eredità;</a:t>
            </a:r>
          </a:p>
          <a:p>
            <a:r>
              <a:rPr lang="it-IT" sz="2000" dirty="0">
                <a:effectLst/>
                <a:ea typeface="Calibri" panose="020F0502020204030204" pitchFamily="34" charset="0"/>
              </a:rPr>
              <a:t>con l’azione surrogatoria ha in comune </a:t>
            </a:r>
            <a:r>
              <a:rPr lang="it-IT" sz="2000" b="1" dirty="0">
                <a:solidFill>
                  <a:srgbClr val="7030A0"/>
                </a:solidFill>
                <a:effectLst/>
                <a:ea typeface="Calibri" panose="020F0502020204030204" pitchFamily="34" charset="0"/>
              </a:rPr>
              <a:t>l’esercizio di un diritto del debitore “che questi trascura di esercitare”</a:t>
            </a:r>
            <a:r>
              <a:rPr lang="it-IT" sz="2000" b="1" dirty="0">
                <a:effectLst/>
                <a:ea typeface="Calibri" panose="020F0502020204030204" pitchFamily="34" charset="0"/>
              </a:rPr>
              <a:t> </a:t>
            </a:r>
            <a:r>
              <a:rPr lang="it-IT" sz="2000" dirty="0">
                <a:effectLst/>
                <a:ea typeface="Calibri" panose="020F0502020204030204" pitchFamily="34" charset="0"/>
              </a:rPr>
              <a:t>(cfr. art. 2900, 1° co., c.c.);</a:t>
            </a:r>
          </a:p>
          <a:p>
            <a:r>
              <a:rPr lang="it-IT" sz="2000" dirty="0">
                <a:effectLst/>
                <a:ea typeface="Calibri" panose="020F0502020204030204" pitchFamily="34" charset="0"/>
              </a:rPr>
              <a:t>i creditori, facendosi autorizzare “ad accettare l’eredità in nome e luogo del rinunziante” non diventano eredi ma possono agire in via esecutiva sui beni ereditari, fino a concorrenza dei rispettivi crediti, </a:t>
            </a:r>
            <a:r>
              <a:rPr lang="it-IT" sz="2000" i="1" dirty="0">
                <a:effectLst/>
                <a:ea typeface="Calibri" panose="020F0502020204030204" pitchFamily="34" charset="0"/>
              </a:rPr>
              <a:t>come se</a:t>
            </a:r>
            <a:r>
              <a:rPr lang="it-IT" sz="2000" dirty="0">
                <a:effectLst/>
                <a:ea typeface="Calibri" panose="020F0502020204030204" pitchFamily="34" charset="0"/>
              </a:rPr>
              <a:t> detti beni fossero stati acquistati dal loro debitore mediante l’accettazione dell’eredità;</a:t>
            </a:r>
          </a:p>
          <a:p>
            <a:r>
              <a:rPr lang="it-IT" sz="2000" dirty="0"/>
              <a:t>per effetto dell’azione il rinunciante non diventa erede ma i creditori possono soddisfarsi sui beni ereditari </a:t>
            </a:r>
          </a:p>
        </p:txBody>
      </p:sp>
    </p:spTree>
    <p:extLst>
      <p:ext uri="{BB962C8B-B14F-4D97-AF65-F5344CB8AC3E}">
        <p14:creationId xmlns:p14="http://schemas.microsoft.com/office/powerpoint/2010/main" val="3867243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799B4E-C4DD-4F3F-A8C4-1D32A9AFC45A}"/>
              </a:ext>
            </a:extLst>
          </p:cNvPr>
          <p:cNvSpPr>
            <a:spLocks noGrp="1"/>
          </p:cNvSpPr>
          <p:nvPr>
            <p:ph type="title"/>
          </p:nvPr>
        </p:nvSpPr>
        <p:spPr/>
        <p:txBody>
          <a:bodyPr>
            <a:normAutofit/>
          </a:bodyPr>
          <a:lstStyle/>
          <a:p>
            <a:pPr algn="ctr"/>
            <a:r>
              <a:rPr lang="it-IT" dirty="0"/>
              <a:t>Applicabilità dell’art. 524 alla rinuncia all’azione di riduzione in dottrina</a:t>
            </a:r>
          </a:p>
        </p:txBody>
      </p:sp>
      <p:sp>
        <p:nvSpPr>
          <p:cNvPr id="8" name="Segnaposto testo 7">
            <a:extLst>
              <a:ext uri="{FF2B5EF4-FFF2-40B4-BE49-F238E27FC236}">
                <a16:creationId xmlns:a16="http://schemas.microsoft.com/office/drawing/2014/main" id="{5698873F-1534-408D-B93B-EF099D4F8777}"/>
              </a:ext>
            </a:extLst>
          </p:cNvPr>
          <p:cNvSpPr>
            <a:spLocks noGrp="1"/>
          </p:cNvSpPr>
          <p:nvPr>
            <p:ph type="body" idx="1"/>
          </p:nvPr>
        </p:nvSpPr>
        <p:spPr/>
        <p:txBody>
          <a:bodyPr>
            <a:normAutofit fontScale="70000" lnSpcReduction="20000"/>
          </a:bodyPr>
          <a:lstStyle/>
          <a:p>
            <a:pPr algn="ctr"/>
            <a:r>
              <a:rPr lang="it-IT" sz="2400" dirty="0">
                <a:effectLst/>
                <a:ea typeface="Calibri" panose="020F0502020204030204" pitchFamily="34" charset="0"/>
              </a:rPr>
              <a:t>FAVOREVOLI </a:t>
            </a:r>
          </a:p>
          <a:p>
            <a:r>
              <a:rPr lang="it-IT" sz="2400" dirty="0">
                <a:effectLst/>
                <a:ea typeface="Calibri" panose="020F0502020204030204" pitchFamily="34" charset="0"/>
              </a:rPr>
              <a:t>Criscuolo, Mazzamuto, </a:t>
            </a:r>
            <a:r>
              <a:rPr lang="it-IT" sz="2400" dirty="0" err="1">
                <a:effectLst/>
                <a:ea typeface="Calibri" panose="020F0502020204030204" pitchFamily="34" charset="0"/>
              </a:rPr>
              <a:t>Pagliantini</a:t>
            </a:r>
            <a:r>
              <a:rPr lang="it-IT" sz="2400" dirty="0">
                <a:effectLst/>
                <a:ea typeface="Calibri" panose="020F0502020204030204" pitchFamily="34" charset="0"/>
              </a:rPr>
              <a:t>, Bigoni - </a:t>
            </a:r>
            <a:r>
              <a:rPr lang="it-IT" sz="2400" dirty="0" err="1">
                <a:effectLst/>
                <a:ea typeface="Calibri" panose="020F0502020204030204" pitchFamily="34" charset="0"/>
              </a:rPr>
              <a:t>Giovanzana</a:t>
            </a:r>
            <a:r>
              <a:rPr lang="it-IT" sz="2400" dirty="0">
                <a:effectLst/>
                <a:ea typeface="Calibri" panose="020F0502020204030204" pitchFamily="34" charset="0"/>
              </a:rPr>
              <a:t>, Realmonte</a:t>
            </a:r>
          </a:p>
        </p:txBody>
      </p:sp>
      <p:sp>
        <p:nvSpPr>
          <p:cNvPr id="3" name="Segnaposto contenuto 2">
            <a:extLst>
              <a:ext uri="{FF2B5EF4-FFF2-40B4-BE49-F238E27FC236}">
                <a16:creationId xmlns:a16="http://schemas.microsoft.com/office/drawing/2014/main" id="{26F44FDB-E7E9-414F-95DB-DBF9CCD59765}"/>
              </a:ext>
            </a:extLst>
          </p:cNvPr>
          <p:cNvSpPr>
            <a:spLocks noGrp="1"/>
          </p:cNvSpPr>
          <p:nvPr>
            <p:ph sz="half" idx="2"/>
          </p:nvPr>
        </p:nvSpPr>
        <p:spPr/>
        <p:txBody>
          <a:bodyPr>
            <a:normAutofit fontScale="70000" lnSpcReduction="20000"/>
          </a:bodyPr>
          <a:lstStyle/>
          <a:p>
            <a:r>
              <a:rPr lang="it-IT" sz="3400" b="1" dirty="0">
                <a:solidFill>
                  <a:srgbClr val="FF0000"/>
                </a:solidFill>
                <a:effectLst/>
                <a:ea typeface="Calibri" panose="020F0502020204030204" pitchFamily="34" charset="0"/>
              </a:rPr>
              <a:t>strumento espressione di un principio generale di tutela del credito </a:t>
            </a:r>
            <a:r>
              <a:rPr lang="it-IT" sz="3400" dirty="0">
                <a:effectLst/>
                <a:ea typeface="Calibri" panose="020F0502020204030204" pitchFamily="34" charset="0"/>
              </a:rPr>
              <a:t>che consente di soddisfare le esigenze dei creditori con il minor sacrificio possibile per il debitore e per i beneficiari delle disposizioni lesive della legittima.</a:t>
            </a:r>
            <a:r>
              <a:rPr lang="it-IT" sz="3400" dirty="0">
                <a:effectLst/>
              </a:rPr>
              <a:t> </a:t>
            </a:r>
            <a:r>
              <a:rPr lang="it-IT" sz="3400" b="1" dirty="0">
                <a:solidFill>
                  <a:srgbClr val="00B050"/>
                </a:solidFill>
                <a:effectLst/>
              </a:rPr>
              <a:t>L</a:t>
            </a:r>
            <a:r>
              <a:rPr lang="it-IT" sz="3400" b="1" dirty="0">
                <a:solidFill>
                  <a:srgbClr val="00B050"/>
                </a:solidFill>
                <a:effectLst/>
                <a:ea typeface="Calibri" panose="020F0502020204030204" pitchFamily="34" charset="0"/>
              </a:rPr>
              <a:t>’ingerenza dei creditori rispetto alla volontà del testatore</a:t>
            </a:r>
            <a:r>
              <a:rPr lang="it-IT" sz="3400" dirty="0">
                <a:solidFill>
                  <a:srgbClr val="00B050"/>
                </a:solidFill>
                <a:effectLst/>
                <a:ea typeface="Calibri" panose="020F0502020204030204" pitchFamily="34" charset="0"/>
              </a:rPr>
              <a:t> </a:t>
            </a:r>
            <a:r>
              <a:rPr lang="it-IT" sz="3400" dirty="0">
                <a:effectLst/>
                <a:ea typeface="Calibri" panose="020F0502020204030204" pitchFamily="34" charset="0"/>
              </a:rPr>
              <a:t>– e di conseguenza alla posizione del legittimario pretermesso che non intende agire in riduzione – </a:t>
            </a:r>
            <a:r>
              <a:rPr lang="it-IT" sz="3400" b="1" dirty="0">
                <a:solidFill>
                  <a:srgbClr val="00B050"/>
                </a:solidFill>
                <a:effectLst/>
                <a:ea typeface="Calibri" panose="020F0502020204030204" pitchFamily="34" charset="0"/>
              </a:rPr>
              <a:t>è limitata alla parte strettamente necessaria</a:t>
            </a:r>
            <a:endParaRPr lang="it-IT" sz="3400" b="1" dirty="0">
              <a:solidFill>
                <a:srgbClr val="00B050"/>
              </a:solidFill>
              <a:ea typeface="Calibri" panose="020F0502020204030204" pitchFamily="34" charset="0"/>
              <a:cs typeface="Times New Roman" panose="02020603050405020304" pitchFamily="18" charset="0"/>
            </a:endParaRPr>
          </a:p>
          <a:p>
            <a:endParaRPr lang="it-IT" dirty="0"/>
          </a:p>
        </p:txBody>
      </p:sp>
      <p:sp>
        <p:nvSpPr>
          <p:cNvPr id="9" name="Segnaposto testo 8">
            <a:extLst>
              <a:ext uri="{FF2B5EF4-FFF2-40B4-BE49-F238E27FC236}">
                <a16:creationId xmlns:a16="http://schemas.microsoft.com/office/drawing/2014/main" id="{DBA85D5F-9849-455B-9CA7-F660E1EF5326}"/>
              </a:ext>
            </a:extLst>
          </p:cNvPr>
          <p:cNvSpPr>
            <a:spLocks noGrp="1"/>
          </p:cNvSpPr>
          <p:nvPr>
            <p:ph type="body" sz="quarter" idx="3"/>
          </p:nvPr>
        </p:nvSpPr>
        <p:spPr/>
        <p:txBody>
          <a:bodyPr>
            <a:normAutofit fontScale="70000" lnSpcReduction="20000"/>
          </a:bodyPr>
          <a:lstStyle/>
          <a:p>
            <a:pPr algn="ctr"/>
            <a:r>
              <a:rPr lang="it-IT" sz="2400" dirty="0">
                <a:effectLst/>
                <a:ea typeface="Calibri" panose="020F0502020204030204" pitchFamily="34" charset="0"/>
                <a:cs typeface="Times New Roman" panose="02020603050405020304" pitchFamily="18" charset="0"/>
              </a:rPr>
              <a:t>CONTRARI</a:t>
            </a:r>
          </a:p>
          <a:p>
            <a:pPr algn="ctr"/>
            <a:r>
              <a:rPr lang="it-IT" sz="2400" dirty="0">
                <a:effectLst/>
                <a:ea typeface="Calibri" panose="020F0502020204030204" pitchFamily="34" charset="0"/>
              </a:rPr>
              <a:t>Bucelli, </a:t>
            </a:r>
            <a:r>
              <a:rPr lang="it-IT" sz="2400" dirty="0" err="1">
                <a:effectLst/>
                <a:ea typeface="Calibri" panose="020F0502020204030204" pitchFamily="34" charset="0"/>
              </a:rPr>
              <a:t>Stefini</a:t>
            </a:r>
            <a:r>
              <a:rPr lang="it-IT" sz="2400" dirty="0">
                <a:ea typeface="Calibri" panose="020F0502020204030204" pitchFamily="34" charset="0"/>
              </a:rPr>
              <a:t>, Caccavale, Cicero - </a:t>
            </a:r>
            <a:r>
              <a:rPr lang="it-IT" sz="2400" dirty="0" err="1">
                <a:ea typeface="Calibri" panose="020F0502020204030204" pitchFamily="34" charset="0"/>
              </a:rPr>
              <a:t>Leuzzi</a:t>
            </a:r>
            <a:r>
              <a:rPr lang="it-IT" sz="2400" dirty="0">
                <a:ea typeface="Calibri" panose="020F0502020204030204" pitchFamily="34" charset="0"/>
              </a:rPr>
              <a:t>, </a:t>
            </a:r>
            <a:endParaRPr lang="it-IT" sz="2400" dirty="0">
              <a:effectLst/>
              <a:ea typeface="Calibri" panose="020F0502020204030204" pitchFamily="34" charset="0"/>
              <a:cs typeface="Times New Roman" panose="02020603050405020304" pitchFamily="18" charset="0"/>
            </a:endParaRPr>
          </a:p>
          <a:p>
            <a:endParaRPr lang="it-IT" dirty="0"/>
          </a:p>
        </p:txBody>
      </p:sp>
      <p:sp>
        <p:nvSpPr>
          <p:cNvPr id="10" name="Segnaposto contenuto 9">
            <a:extLst>
              <a:ext uri="{FF2B5EF4-FFF2-40B4-BE49-F238E27FC236}">
                <a16:creationId xmlns:a16="http://schemas.microsoft.com/office/drawing/2014/main" id="{EB771977-7627-4246-9AEC-BC3BC095CC3D}"/>
              </a:ext>
            </a:extLst>
          </p:cNvPr>
          <p:cNvSpPr>
            <a:spLocks noGrp="1"/>
          </p:cNvSpPr>
          <p:nvPr>
            <p:ph sz="quarter" idx="4"/>
          </p:nvPr>
        </p:nvSpPr>
        <p:spPr/>
        <p:txBody>
          <a:bodyPr>
            <a:normAutofit fontScale="70000" lnSpcReduction="20000"/>
          </a:bodyPr>
          <a:lstStyle/>
          <a:p>
            <a:r>
              <a:rPr lang="it-IT" sz="2800" dirty="0">
                <a:effectLst/>
                <a:ea typeface="Calibri" panose="020F0502020204030204" pitchFamily="34" charset="0"/>
              </a:rPr>
              <a:t>L’impugnazione della </a:t>
            </a:r>
            <a:r>
              <a:rPr lang="it-IT" sz="2800" b="1" dirty="0">
                <a:solidFill>
                  <a:srgbClr val="FF0000"/>
                </a:solidFill>
                <a:effectLst/>
                <a:ea typeface="Calibri" panose="020F0502020204030204" pitchFamily="34" charset="0"/>
              </a:rPr>
              <a:t>rinuncia all’eredità ha per oggetto un atto </a:t>
            </a:r>
            <a:r>
              <a:rPr lang="it-IT" sz="2800" b="1" dirty="0" err="1">
                <a:solidFill>
                  <a:srgbClr val="FF0000"/>
                </a:solidFill>
                <a:effectLst/>
                <a:ea typeface="Calibri" panose="020F0502020204030204" pitchFamily="34" charset="0"/>
              </a:rPr>
              <a:t>dismissivo</a:t>
            </a:r>
            <a:r>
              <a:rPr lang="it-IT" sz="2800" b="1" dirty="0">
                <a:solidFill>
                  <a:srgbClr val="FF0000"/>
                </a:solidFill>
                <a:effectLst/>
                <a:ea typeface="Calibri" panose="020F0502020204030204" pitchFamily="34" charset="0"/>
              </a:rPr>
              <a:t> od impeditivo </a:t>
            </a:r>
            <a:r>
              <a:rPr lang="it-IT" sz="2800" dirty="0">
                <a:effectLst/>
                <a:ea typeface="Calibri" panose="020F0502020204030204" pitchFamily="34" charset="0"/>
              </a:rPr>
              <a:t>del delato che non voglia adire l’eredità.</a:t>
            </a:r>
          </a:p>
          <a:p>
            <a:r>
              <a:rPr lang="it-IT" sz="2800" b="1" dirty="0">
                <a:solidFill>
                  <a:srgbClr val="0070C0"/>
                </a:solidFill>
                <a:effectLst/>
                <a:ea typeface="Calibri" panose="020F0502020204030204" pitchFamily="34" charset="0"/>
              </a:rPr>
              <a:t>la rinuncia ad agire in riduzione è consentita dall’ordinamento sulla premessa di una sua </a:t>
            </a:r>
            <a:r>
              <a:rPr lang="it-IT" sz="2800" b="1" dirty="0" err="1">
                <a:solidFill>
                  <a:srgbClr val="0070C0"/>
                </a:solidFill>
                <a:effectLst/>
                <a:ea typeface="Calibri" panose="020F0502020204030204" pitchFamily="34" charset="0"/>
              </a:rPr>
              <a:t>meritevolezza</a:t>
            </a:r>
            <a:r>
              <a:rPr lang="it-IT" sz="2800" dirty="0">
                <a:effectLst/>
                <a:ea typeface="Calibri" panose="020F0502020204030204" pitchFamily="34" charset="0"/>
              </a:rPr>
              <a:t>, in quanto atto con il quale </a:t>
            </a:r>
            <a:r>
              <a:rPr lang="it-IT" sz="2800" dirty="0">
                <a:solidFill>
                  <a:srgbClr val="7030A0"/>
                </a:solidFill>
                <a:effectLst/>
                <a:ea typeface="Calibri" panose="020F0502020204030204" pitchFamily="34" charset="0"/>
              </a:rPr>
              <a:t>il </a:t>
            </a:r>
            <a:r>
              <a:rPr lang="it-IT" sz="2800" b="1" dirty="0">
                <a:solidFill>
                  <a:srgbClr val="7030A0"/>
                </a:solidFill>
                <a:effectLst/>
                <a:ea typeface="Calibri" panose="020F0502020204030204" pitchFamily="34" charset="0"/>
              </a:rPr>
              <a:t>legittimario ottempera alla volontà del testatore</a:t>
            </a:r>
            <a:r>
              <a:rPr lang="it-IT" sz="2800" dirty="0">
                <a:effectLst/>
                <a:ea typeface="Calibri" panose="020F0502020204030204" pitchFamily="34" charset="0"/>
              </a:rPr>
              <a:t>, che non è debitore e che rimane, pur sempre, il protagonista della vicenda successoria, sicché una tutela differenziata dei creditori sarebbe, in realtà, già insita nel codice civile.</a:t>
            </a:r>
            <a:endParaRPr lang="it-IT" sz="2800" dirty="0">
              <a:ea typeface="Calibri" panose="020F0502020204030204" pitchFamily="34" charset="0"/>
            </a:endParaRPr>
          </a:p>
          <a:p>
            <a:r>
              <a:rPr lang="it-IT" sz="2800" b="1" dirty="0">
                <a:solidFill>
                  <a:srgbClr val="C00000"/>
                </a:solidFill>
                <a:effectLst/>
                <a:ea typeface="Calibri" panose="020F0502020204030204" pitchFamily="34" charset="0"/>
                <a:cs typeface="Times New Roman" panose="02020603050405020304" pitchFamily="18" charset="0"/>
              </a:rPr>
              <a:t>Non esiste alcuna norma </a:t>
            </a:r>
            <a:r>
              <a:rPr lang="it-IT" sz="2800" dirty="0">
                <a:effectLst/>
                <a:ea typeface="Calibri" panose="020F0502020204030204" pitchFamily="34" charset="0"/>
                <a:cs typeface="Times New Roman" panose="02020603050405020304" pitchFamily="18" charset="0"/>
              </a:rPr>
              <a:t>che ostacoli la rinunzia all’azione di riduzione in maniera simile all’art. 524 c.c.</a:t>
            </a:r>
          </a:p>
          <a:p>
            <a:endParaRPr lang="it-IT" dirty="0"/>
          </a:p>
        </p:txBody>
      </p:sp>
    </p:spTree>
    <p:extLst>
      <p:ext uri="{BB962C8B-B14F-4D97-AF65-F5344CB8AC3E}">
        <p14:creationId xmlns:p14="http://schemas.microsoft.com/office/powerpoint/2010/main" val="1746703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55EF40F4-7A0C-4BA8-ADA8-ED8C003BE660}"/>
              </a:ext>
            </a:extLst>
          </p:cNvPr>
          <p:cNvSpPr>
            <a:spLocks noGrp="1"/>
          </p:cNvSpPr>
          <p:nvPr>
            <p:ph type="title"/>
          </p:nvPr>
        </p:nvSpPr>
        <p:spPr/>
        <p:txBody>
          <a:bodyPr>
            <a:normAutofit/>
          </a:bodyPr>
          <a:lstStyle/>
          <a:p>
            <a:pPr algn="ctr"/>
            <a:r>
              <a:rPr lang="it-IT" dirty="0"/>
              <a:t>Applicabilità dell’art. 524 alla rinuncia all’azione di riduzione in giurisprudenza</a:t>
            </a:r>
          </a:p>
        </p:txBody>
      </p:sp>
      <p:sp>
        <p:nvSpPr>
          <p:cNvPr id="9" name="Segnaposto contenuto 8">
            <a:extLst>
              <a:ext uri="{FF2B5EF4-FFF2-40B4-BE49-F238E27FC236}">
                <a16:creationId xmlns:a16="http://schemas.microsoft.com/office/drawing/2014/main" id="{2DE9EE59-0539-4C00-8E82-7E062CF1A9A3}"/>
              </a:ext>
            </a:extLst>
          </p:cNvPr>
          <p:cNvSpPr>
            <a:spLocks noGrp="1"/>
          </p:cNvSpPr>
          <p:nvPr>
            <p:ph sz="half" idx="1"/>
          </p:nvPr>
        </p:nvSpPr>
        <p:spPr/>
        <p:txBody>
          <a:bodyPr>
            <a:normAutofit fontScale="92500" lnSpcReduction="10000"/>
          </a:bodyPr>
          <a:lstStyle/>
          <a:p>
            <a:r>
              <a:rPr lang="it-IT" dirty="0"/>
              <a:t>Secondo </a:t>
            </a:r>
            <a:r>
              <a:rPr lang="it-IT" b="1" dirty="0"/>
              <a:t>Cass. 22 febbraio 2016, n. 3389</a:t>
            </a:r>
            <a:r>
              <a:rPr lang="it-IT" dirty="0"/>
              <a:t> il creditore, per potere utilizzare il meccanismo dell’art. 524, deve preventivamente impugnare la rinuncia all’azione di riduzione. </a:t>
            </a:r>
          </a:p>
          <a:p>
            <a:r>
              <a:rPr lang="it-IT" dirty="0"/>
              <a:t>Si richiede al creditore l’onere di esercitare, dapprima, l’azione revocatoria della rinuncia all’azione di riduzione e, di seguito, l’azione di riduzione in via surrogatoria, utilizzando il meccanismo stabilito dall’art. 524 c.c.</a:t>
            </a:r>
          </a:p>
          <a:p>
            <a:endParaRPr lang="it-IT" dirty="0"/>
          </a:p>
        </p:txBody>
      </p:sp>
      <p:sp>
        <p:nvSpPr>
          <p:cNvPr id="10" name="Segnaposto contenuto 9">
            <a:extLst>
              <a:ext uri="{FF2B5EF4-FFF2-40B4-BE49-F238E27FC236}">
                <a16:creationId xmlns:a16="http://schemas.microsoft.com/office/drawing/2014/main" id="{944098C4-F3C2-4D36-8C07-E2F777524EC3}"/>
              </a:ext>
            </a:extLst>
          </p:cNvPr>
          <p:cNvSpPr>
            <a:spLocks noGrp="1"/>
          </p:cNvSpPr>
          <p:nvPr>
            <p:ph sz="half" idx="2"/>
          </p:nvPr>
        </p:nvSpPr>
        <p:spPr/>
        <p:txBody>
          <a:bodyPr>
            <a:noAutofit/>
          </a:bodyPr>
          <a:lstStyle/>
          <a:p>
            <a:r>
              <a:rPr lang="it-IT" sz="2000" dirty="0"/>
              <a:t>Secondo </a:t>
            </a:r>
            <a:r>
              <a:rPr lang="it-IT" sz="2000" b="1" dirty="0"/>
              <a:t>Cass. 29 luglio 2008, n. 20562 </a:t>
            </a:r>
            <a:r>
              <a:rPr lang="it-IT" sz="2000" dirty="0">
                <a:effectLst/>
                <a:ea typeface="Calibri" panose="020F0502020204030204" pitchFamily="34" charset="0"/>
              </a:rPr>
              <a:t>la rinuncia all’eredità, precludendo l’acquisto dell’eredità in favore del chiamato, costituisce il necessario presupposto logico-giuridico per l’esperibilità dell’azione ex art. 524 c.c.;</a:t>
            </a:r>
          </a:p>
          <a:p>
            <a:r>
              <a:rPr lang="it-IT" sz="2000" dirty="0">
                <a:effectLst/>
                <a:ea typeface="Calibri" panose="020F0502020204030204" pitchFamily="34" charset="0"/>
              </a:rPr>
              <a:t>per effetto della rinuncia si verifica un pregiudizio dei diritti del creditore del rinunciante.</a:t>
            </a:r>
          </a:p>
          <a:p>
            <a:r>
              <a:rPr lang="it-IT" sz="2000" dirty="0">
                <a:effectLst/>
                <a:ea typeface="Calibri" panose="020F0502020204030204" pitchFamily="34" charset="0"/>
              </a:rPr>
              <a:t> Viceversa, nel caso del legittimario pretermesso, non sussiste alcuna delazione a suo favore e la rinuncia all’azione di riduzione non modifica affatto la sua posizione giuridica, in mancanza di una chiamata ereditaria attuale.</a:t>
            </a:r>
            <a:endParaRPr lang="it-IT" sz="2000" dirty="0"/>
          </a:p>
        </p:txBody>
      </p:sp>
    </p:spTree>
    <p:extLst>
      <p:ext uri="{BB962C8B-B14F-4D97-AF65-F5344CB8AC3E}">
        <p14:creationId xmlns:p14="http://schemas.microsoft.com/office/powerpoint/2010/main" val="897050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02CB9E97-0652-42BF-B656-EBB94DC77185}"/>
              </a:ext>
            </a:extLst>
          </p:cNvPr>
          <p:cNvSpPr>
            <a:spLocks noGrp="1"/>
          </p:cNvSpPr>
          <p:nvPr>
            <p:ph type="title"/>
          </p:nvPr>
        </p:nvSpPr>
        <p:spPr/>
        <p:txBody>
          <a:bodyPr>
            <a:noAutofit/>
          </a:bodyPr>
          <a:lstStyle/>
          <a:p>
            <a:pPr algn="ctr"/>
            <a:r>
              <a:rPr lang="it-IT" sz="3600" dirty="0"/>
              <a:t>Applicabilità dell’art. 524 alla rinuncia all’azione di riduzione in giurisprudenza (segue)</a:t>
            </a:r>
          </a:p>
        </p:txBody>
      </p:sp>
      <p:sp>
        <p:nvSpPr>
          <p:cNvPr id="6" name="Segnaposto contenuto 5">
            <a:extLst>
              <a:ext uri="{FF2B5EF4-FFF2-40B4-BE49-F238E27FC236}">
                <a16:creationId xmlns:a16="http://schemas.microsoft.com/office/drawing/2014/main" id="{FDB4AC74-2AD9-425E-80A8-A012836AC617}"/>
              </a:ext>
            </a:extLst>
          </p:cNvPr>
          <p:cNvSpPr>
            <a:spLocks noGrp="1"/>
          </p:cNvSpPr>
          <p:nvPr>
            <p:ph idx="1"/>
          </p:nvPr>
        </p:nvSpPr>
        <p:spPr>
          <a:xfrm>
            <a:off x="838200" y="1690688"/>
            <a:ext cx="10515600" cy="4955041"/>
          </a:xfrm>
        </p:spPr>
        <p:txBody>
          <a:bodyPr>
            <a:normAutofit fontScale="32500" lnSpcReduction="20000"/>
          </a:bodyPr>
          <a:lstStyle/>
          <a:p>
            <a:pPr indent="450215" algn="just">
              <a:lnSpc>
                <a:spcPct val="117000"/>
              </a:lnSpc>
              <a:spcAft>
                <a:spcPts val="800"/>
              </a:spcAft>
            </a:pPr>
            <a:r>
              <a:rPr lang="it-IT" sz="6200" b="1" dirty="0">
                <a:cs typeface="Times New Roman" panose="02020603050405020304" pitchFamily="18" charset="0"/>
              </a:rPr>
              <a:t>App. Napoli 12 gennaio 2018 </a:t>
            </a:r>
            <a:r>
              <a:rPr lang="it-IT" sz="6200" b="1" dirty="0">
                <a:solidFill>
                  <a:srgbClr val="FF0000"/>
                </a:solidFill>
                <a:cs typeface="Times New Roman" panose="02020603050405020304" pitchFamily="18" charset="0"/>
              </a:rPr>
              <a:t>ha ritenuto applicabile l’art. 524 c.c. </a:t>
            </a:r>
          </a:p>
          <a:p>
            <a:pPr indent="450215" algn="just">
              <a:lnSpc>
                <a:spcPct val="117000"/>
              </a:lnSpc>
              <a:spcAft>
                <a:spcPts val="800"/>
              </a:spcAft>
            </a:pPr>
            <a:r>
              <a:rPr lang="it-IT" sz="6200" b="1" dirty="0">
                <a:solidFill>
                  <a:srgbClr val="0070C0"/>
                </a:solidFill>
                <a:cs typeface="Times New Roman" panose="02020603050405020304" pitchFamily="18" charset="0"/>
              </a:rPr>
              <a:t>La soluzione si basa sulla sostanziale equiparazione della situazione dei creditori </a:t>
            </a:r>
            <a:r>
              <a:rPr lang="it-IT" sz="6200" dirty="0">
                <a:cs typeface="Times New Roman" panose="02020603050405020304" pitchFamily="18" charset="0"/>
              </a:rPr>
              <a:t>del legittimario pretermesso  che abbia rinunciato all’azione di riduzione rispetto alla situazione dei creditori del legittimario leso che abbia rinunciato all’eredità devolutagli.</a:t>
            </a:r>
          </a:p>
          <a:p>
            <a:pPr indent="450215" algn="just">
              <a:lnSpc>
                <a:spcPct val="117000"/>
              </a:lnSpc>
              <a:spcAft>
                <a:spcPts val="800"/>
              </a:spcAft>
            </a:pPr>
            <a:r>
              <a:rPr lang="it-IT" sz="6200" b="1" dirty="0">
                <a:solidFill>
                  <a:srgbClr val="00B050"/>
                </a:solidFill>
                <a:cs typeface="Times New Roman" panose="02020603050405020304" pitchFamily="18" charset="0"/>
              </a:rPr>
              <a:t>Il principio di coerenza del sistema normativo e quello di eguaglianza di cui all’art. 3 Cost. </a:t>
            </a:r>
            <a:r>
              <a:rPr lang="it-IT" sz="6200" dirty="0">
                <a:cs typeface="Times New Roman" panose="02020603050405020304" pitchFamily="18" charset="0"/>
              </a:rPr>
              <a:t>impongono di riconoscere ai creditori od al curatore fallimentare del legittimario pretermesso, che abbia rinunciato all’azione di riduzione, la possibilità di tutelare le loro ragioni o le ragioni della massa dei creditori del fallimentare utilizzando, direttamente o analogicamente, lo speciale rimedio di cui all’art. 524 c.c. </a:t>
            </a:r>
          </a:p>
          <a:p>
            <a:pPr indent="450215" algn="just">
              <a:lnSpc>
                <a:spcPct val="117000"/>
              </a:lnSpc>
              <a:spcAft>
                <a:spcPts val="800"/>
              </a:spcAft>
            </a:pPr>
            <a:r>
              <a:rPr lang="it-IT" sz="6200" dirty="0">
                <a:cs typeface="Times New Roman" panose="02020603050405020304" pitchFamily="18" charset="0"/>
              </a:rPr>
              <a:t>La sentenza aderisce, inoltre,</a:t>
            </a:r>
            <a:r>
              <a:rPr lang="it-IT" sz="6200" b="1" dirty="0">
                <a:solidFill>
                  <a:srgbClr val="FFC000"/>
                </a:solidFill>
                <a:cs typeface="Times New Roman" panose="02020603050405020304" pitchFamily="18" charset="0"/>
              </a:rPr>
              <a:t> </a:t>
            </a:r>
            <a:r>
              <a:rPr lang="it-IT" sz="6200" dirty="0">
                <a:cs typeface="Times New Roman" panose="02020603050405020304" pitchFamily="18" charset="0"/>
              </a:rPr>
              <a:t>alla ricostruzione che nega natura eccezionale all’art. 524 c.c. ed anzi considera tale norma </a:t>
            </a:r>
            <a:r>
              <a:rPr lang="it-IT" sz="6200" b="1" dirty="0">
                <a:solidFill>
                  <a:srgbClr val="FFC000"/>
                </a:solidFill>
                <a:cs typeface="Times New Roman" panose="02020603050405020304" pitchFamily="18" charset="0"/>
              </a:rPr>
              <a:t>un mezzo di conservazione della garanzia patrimoniale, che si inserisce nel sistema di tutela del credito delineato dagli articoli 2900 e 2901 c.c. e contribuisce ad assicurarne una più efficace tutela.</a:t>
            </a:r>
            <a:r>
              <a:rPr lang="it-IT" sz="6200" dirty="0">
                <a:cs typeface="Times New Roman" panose="02020603050405020304" pitchFamily="18" charset="0"/>
              </a:rPr>
              <a:t> </a:t>
            </a:r>
            <a:endParaRPr lang="it-IT" dirty="0"/>
          </a:p>
        </p:txBody>
      </p:sp>
    </p:spTree>
    <p:extLst>
      <p:ext uri="{BB962C8B-B14F-4D97-AF65-F5344CB8AC3E}">
        <p14:creationId xmlns:p14="http://schemas.microsoft.com/office/powerpoint/2010/main" val="1373586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2BC7E9-02CF-4497-A91D-083DF2D4881A}"/>
              </a:ext>
            </a:extLst>
          </p:cNvPr>
          <p:cNvSpPr>
            <a:spLocks noGrp="1"/>
          </p:cNvSpPr>
          <p:nvPr>
            <p:ph type="title"/>
          </p:nvPr>
        </p:nvSpPr>
        <p:spPr/>
        <p:txBody>
          <a:bodyPr/>
          <a:lstStyle/>
          <a:p>
            <a:pPr algn="ctr"/>
            <a:r>
              <a:rPr lang="it-IT" dirty="0"/>
              <a:t>Il percorso argomentativo </a:t>
            </a:r>
            <a:br>
              <a:rPr lang="it-IT" dirty="0"/>
            </a:br>
            <a:r>
              <a:rPr lang="it-IT" dirty="0"/>
              <a:t>di Cass. 20 giugno 2019, n. 16623</a:t>
            </a:r>
          </a:p>
        </p:txBody>
      </p:sp>
      <p:sp>
        <p:nvSpPr>
          <p:cNvPr id="3" name="Segnaposto contenuto 2">
            <a:extLst>
              <a:ext uri="{FF2B5EF4-FFF2-40B4-BE49-F238E27FC236}">
                <a16:creationId xmlns:a16="http://schemas.microsoft.com/office/drawing/2014/main" id="{49900778-A50D-4B61-861B-9A910AB1E314}"/>
              </a:ext>
            </a:extLst>
          </p:cNvPr>
          <p:cNvSpPr>
            <a:spLocks noGrp="1"/>
          </p:cNvSpPr>
          <p:nvPr>
            <p:ph idx="1"/>
          </p:nvPr>
        </p:nvSpPr>
        <p:spPr/>
        <p:txBody>
          <a:bodyPr>
            <a:normAutofit/>
          </a:bodyPr>
          <a:lstStyle/>
          <a:p>
            <a:r>
              <a:rPr lang="it-IT" sz="2400" dirty="0"/>
              <a:t>«</a:t>
            </a:r>
            <a:r>
              <a:rPr lang="it-IT" sz="2400" i="1" dirty="0">
                <a:effectLst/>
                <a:ea typeface="Calibri" panose="020F0502020204030204" pitchFamily="34" charset="0"/>
              </a:rPr>
              <a:t>La riduzione delle donazioni e delle disposizioni lesive della porzione di legittima non può essere domandata che </a:t>
            </a:r>
            <a:r>
              <a:rPr lang="it-IT" sz="2400" b="1" i="1" dirty="0">
                <a:effectLst/>
                <a:ea typeface="Calibri" panose="020F0502020204030204" pitchFamily="34" charset="0"/>
              </a:rPr>
              <a:t>dai legittimari e dai loro eredi o aventi causa</a:t>
            </a:r>
            <a:r>
              <a:rPr lang="it-IT" sz="2400" dirty="0">
                <a:ea typeface="Calibri" panose="020F0502020204030204" pitchFamily="34" charset="0"/>
              </a:rPr>
              <a:t>»</a:t>
            </a:r>
            <a:r>
              <a:rPr lang="it-IT" sz="2400" i="1" dirty="0">
                <a:ea typeface="Calibri" panose="020F0502020204030204" pitchFamily="34" charset="0"/>
              </a:rPr>
              <a:t> </a:t>
            </a:r>
            <a:r>
              <a:rPr lang="it-IT" sz="2400" dirty="0">
                <a:ea typeface="Calibri" panose="020F0502020204030204" pitchFamily="34" charset="0"/>
              </a:rPr>
              <a:t>(art. 557, comma 1, c.c.). Tra gli aventi causa vanno considerati gli acquirenti di diritti ereditari ma NON i creditori del legittimario.</a:t>
            </a:r>
          </a:p>
          <a:p>
            <a:r>
              <a:rPr lang="it-IT" sz="2000" dirty="0">
                <a:effectLst/>
                <a:ea typeface="Calibri" panose="020F0502020204030204" pitchFamily="34" charset="0"/>
              </a:rPr>
              <a:t>L’art. 2900 consente al creditore di esercitare, in via surrogatoria, i diritti e le azioni che spettano verso i terzi al proprio debitore e che questi trascura di esercitare, purché i diritti e le azioni abbiano contenuto patrimoniale e non siano di natura strettamente personale.</a:t>
            </a:r>
          </a:p>
          <a:p>
            <a:r>
              <a:rPr lang="it-IT" sz="2000" b="1" dirty="0">
                <a:solidFill>
                  <a:srgbClr val="00B050"/>
                </a:solidFill>
                <a:effectLst/>
                <a:ea typeface="Calibri" panose="020F0502020204030204" pitchFamily="34" charset="0"/>
              </a:rPr>
              <a:t>I creditori del defunto </a:t>
            </a:r>
            <a:r>
              <a:rPr lang="it-IT" sz="2000" dirty="0">
                <a:effectLst/>
                <a:ea typeface="Calibri" panose="020F0502020204030204" pitchFamily="34" charset="0"/>
              </a:rPr>
              <a:t>hanno la possibilità di esercitare l’azione di riduzione se il legittimario avente diritto alla riduzione non ha accettato l’eredità con il beneficio d’inventario (art. 557, comma 3, c.c.), poiché diventano creditori anche del legittimario per effetto della confusione del patrimonio ereditario con il suo patrimonio personale. </a:t>
            </a:r>
            <a:r>
              <a:rPr lang="it-IT" sz="2000" b="1" dirty="0">
                <a:solidFill>
                  <a:srgbClr val="00B050"/>
                </a:solidFill>
                <a:effectLst/>
                <a:ea typeface="Calibri" panose="020F0502020204030204" pitchFamily="34" charset="0"/>
              </a:rPr>
              <a:t>Non sarebbe giustificabile una tutela più debole per i creditori originari del legittimario</a:t>
            </a:r>
            <a:r>
              <a:rPr lang="it-IT" sz="2000" dirty="0">
                <a:effectLst/>
                <a:ea typeface="Calibri" panose="020F0502020204030204" pitchFamily="34" charset="0"/>
              </a:rPr>
              <a:t>.</a:t>
            </a:r>
            <a:endParaRPr lang="it-IT" sz="2000" dirty="0"/>
          </a:p>
        </p:txBody>
      </p:sp>
    </p:spTree>
    <p:extLst>
      <p:ext uri="{BB962C8B-B14F-4D97-AF65-F5344CB8AC3E}">
        <p14:creationId xmlns:p14="http://schemas.microsoft.com/office/powerpoint/2010/main" val="1110522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C5EBAE-B710-4033-AC13-A875E4411231}"/>
              </a:ext>
            </a:extLst>
          </p:cNvPr>
          <p:cNvSpPr>
            <a:spLocks noGrp="1"/>
          </p:cNvSpPr>
          <p:nvPr>
            <p:ph type="title"/>
          </p:nvPr>
        </p:nvSpPr>
        <p:spPr/>
        <p:txBody>
          <a:bodyPr/>
          <a:lstStyle/>
          <a:p>
            <a:r>
              <a:rPr lang="it-IT" sz="4400" dirty="0">
                <a:effectLst/>
                <a:ea typeface="Calibri" panose="020F0502020204030204" pitchFamily="34" charset="0"/>
                <a:cs typeface="Times New Roman" panose="02020603050405020304" pitchFamily="18" charset="0"/>
              </a:rPr>
              <a:t>Corte di cassazione 20 giugno 2019, n. 16623</a:t>
            </a:r>
            <a:endParaRPr lang="it-IT" dirty="0"/>
          </a:p>
        </p:txBody>
      </p:sp>
      <p:sp>
        <p:nvSpPr>
          <p:cNvPr id="3" name="Segnaposto contenuto 2">
            <a:extLst>
              <a:ext uri="{FF2B5EF4-FFF2-40B4-BE49-F238E27FC236}">
                <a16:creationId xmlns:a16="http://schemas.microsoft.com/office/drawing/2014/main" id="{DF8991D4-5BEA-434D-BB34-931068286510}"/>
              </a:ext>
            </a:extLst>
          </p:cNvPr>
          <p:cNvSpPr>
            <a:spLocks noGrp="1"/>
          </p:cNvSpPr>
          <p:nvPr>
            <p:ph idx="1"/>
          </p:nvPr>
        </p:nvSpPr>
        <p:spPr/>
        <p:txBody>
          <a:bodyPr/>
          <a:lstStyle/>
          <a:p>
            <a:pPr indent="0" algn="ctr">
              <a:lnSpc>
                <a:spcPct val="107000"/>
              </a:lnSpc>
              <a:spcAft>
                <a:spcPts val="800"/>
              </a:spcAft>
              <a:buNone/>
            </a:pPr>
            <a:r>
              <a:rPr lang="it-IT" sz="2400" b="1" dirty="0">
                <a:effectLst/>
                <a:latin typeface="+mj-lt"/>
                <a:ea typeface="Calibri" panose="020F0502020204030204" pitchFamily="34" charset="0"/>
                <a:cs typeface="Times New Roman" panose="02020603050405020304" pitchFamily="18" charset="0"/>
              </a:rPr>
              <a:t>La questione</a:t>
            </a:r>
          </a:p>
          <a:p>
            <a:pPr indent="0" algn="just">
              <a:lnSpc>
                <a:spcPct val="107000"/>
              </a:lnSpc>
              <a:spcAft>
                <a:spcPts val="800"/>
              </a:spcAft>
              <a:buNone/>
            </a:pPr>
            <a:r>
              <a:rPr lang="it-IT" sz="2400" dirty="0">
                <a:effectLst/>
                <a:ea typeface="Calibri" panose="020F0502020204030204" pitchFamily="34" charset="0"/>
                <a:cs typeface="Times New Roman" panose="02020603050405020304" pitchFamily="18" charset="0"/>
              </a:rPr>
              <a:t>Se i creditori del legittimario pretermesso dal testatore – eventualmente con quella che è stata efficacemente definita in dottrina (</a:t>
            </a:r>
            <a:r>
              <a:rPr lang="it-IT" sz="2400" dirty="0" err="1">
                <a:effectLst/>
                <a:ea typeface="Calibri" panose="020F0502020204030204" pitchFamily="34" charset="0"/>
                <a:cs typeface="Times New Roman" panose="02020603050405020304" pitchFamily="18" charset="0"/>
              </a:rPr>
              <a:t>Pagliantini</a:t>
            </a:r>
            <a:r>
              <a:rPr lang="it-IT" sz="2400" dirty="0">
                <a:effectLst/>
                <a:ea typeface="Calibri" panose="020F0502020204030204" pitchFamily="34" charset="0"/>
                <a:cs typeface="Times New Roman" panose="02020603050405020304" pitchFamily="18" charset="0"/>
              </a:rPr>
              <a:t>) come “pretermissione amica”, con cui il testatore intende “bypassare” un legittimario fortemente indebitato a favore dei suoi figli o di altri parenti, anche per evitare l’aggressione dei beni ereditari da parte del creditori del legittimario – siano autorizzati ad esercitare l’azione di riduzione in via surrogatoria, in luogo del legittimario che rimane inerte, frustrando con la sua omissione l’aspettativa dei creditori di soddisfare il proprio credito. </a:t>
            </a:r>
          </a:p>
          <a:p>
            <a:endParaRPr lang="it-IT" dirty="0"/>
          </a:p>
        </p:txBody>
      </p:sp>
    </p:spTree>
    <p:extLst>
      <p:ext uri="{BB962C8B-B14F-4D97-AF65-F5344CB8AC3E}">
        <p14:creationId xmlns:p14="http://schemas.microsoft.com/office/powerpoint/2010/main" val="4173083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D3E0C9-E6BB-4CD4-A675-B3A8D790891A}"/>
              </a:ext>
            </a:extLst>
          </p:cNvPr>
          <p:cNvSpPr>
            <a:spLocks noGrp="1"/>
          </p:cNvSpPr>
          <p:nvPr>
            <p:ph type="title"/>
          </p:nvPr>
        </p:nvSpPr>
        <p:spPr/>
        <p:txBody>
          <a:bodyPr/>
          <a:lstStyle/>
          <a:p>
            <a:pPr algn="ctr"/>
            <a:r>
              <a:rPr lang="it-IT" dirty="0"/>
              <a:t>Il percorso argomentativo </a:t>
            </a:r>
            <a:br>
              <a:rPr lang="it-IT" dirty="0"/>
            </a:br>
            <a:r>
              <a:rPr lang="it-IT" dirty="0"/>
              <a:t>di Cass. 20 giugno 2019, n. 16623 (segue)</a:t>
            </a:r>
          </a:p>
        </p:txBody>
      </p:sp>
      <p:sp>
        <p:nvSpPr>
          <p:cNvPr id="3" name="Segnaposto contenuto 2">
            <a:extLst>
              <a:ext uri="{FF2B5EF4-FFF2-40B4-BE49-F238E27FC236}">
                <a16:creationId xmlns:a16="http://schemas.microsoft.com/office/drawing/2014/main" id="{10544FB9-17B5-4A62-A1C0-AB765A1B425D}"/>
              </a:ext>
            </a:extLst>
          </p:cNvPr>
          <p:cNvSpPr>
            <a:spLocks noGrp="1"/>
          </p:cNvSpPr>
          <p:nvPr>
            <p:ph idx="1"/>
          </p:nvPr>
        </p:nvSpPr>
        <p:spPr>
          <a:xfrm>
            <a:off x="838200" y="1690687"/>
            <a:ext cx="10515600" cy="5036683"/>
          </a:xfrm>
        </p:spPr>
        <p:txBody>
          <a:bodyPr>
            <a:noAutofit/>
          </a:bodyPr>
          <a:lstStyle/>
          <a:p>
            <a:r>
              <a:rPr lang="it-IT" sz="1600" dirty="0">
                <a:effectLst/>
                <a:ea typeface="Calibri" panose="020F0502020204030204" pitchFamily="34" charset="0"/>
              </a:rPr>
              <a:t>la Corte valorizza l’effettivo contenuto dell’art. 524 c.c. quale </a:t>
            </a:r>
            <a:r>
              <a:rPr lang="it-IT" sz="1600" b="1" dirty="0">
                <a:solidFill>
                  <a:srgbClr val="FF0000"/>
                </a:solidFill>
                <a:effectLst/>
                <a:ea typeface="Calibri" panose="020F0502020204030204" pitchFamily="34" charset="0"/>
              </a:rPr>
              <a:t>norma che tutela i creditori del chiamato</a:t>
            </a:r>
            <a:r>
              <a:rPr lang="it-IT" sz="1600" dirty="0">
                <a:effectLst/>
                <a:ea typeface="Calibri" panose="020F0502020204030204" pitchFamily="34" charset="0"/>
              </a:rPr>
              <a:t>.</a:t>
            </a:r>
          </a:p>
          <a:p>
            <a:r>
              <a:rPr lang="it-IT" sz="1600" dirty="0">
                <a:effectLst/>
                <a:ea typeface="Calibri" panose="020F0502020204030204" pitchFamily="34" charset="0"/>
              </a:rPr>
              <a:t>L’azione </a:t>
            </a:r>
            <a:r>
              <a:rPr lang="it-IT" sz="1600" i="1" dirty="0">
                <a:effectLst/>
                <a:ea typeface="Calibri" panose="020F0502020204030204" pitchFamily="34" charset="0"/>
              </a:rPr>
              <a:t>ex </a:t>
            </a:r>
            <a:r>
              <a:rPr lang="it-IT" sz="1600" dirty="0">
                <a:effectLst/>
                <a:ea typeface="Calibri" panose="020F0502020204030204" pitchFamily="34" charset="0"/>
              </a:rPr>
              <a:t>art. 524 c.c. non comporta alcuna accettazione dell’eredità né viene revocata la rinuncia da parte del debitore: persegue </a:t>
            </a:r>
            <a:r>
              <a:rPr lang="it-IT" sz="1800" b="1" dirty="0">
                <a:solidFill>
                  <a:srgbClr val="0070C0"/>
                </a:solidFill>
                <a:effectLst/>
                <a:ea typeface="Calibri" panose="020F0502020204030204" pitchFamily="34" charset="0"/>
              </a:rPr>
              <a:t>una finalità propriamente economica:</a:t>
            </a:r>
            <a:r>
              <a:rPr lang="it-IT" sz="1600" b="1" dirty="0">
                <a:solidFill>
                  <a:srgbClr val="0070C0"/>
                </a:solidFill>
                <a:effectLst/>
                <a:ea typeface="Calibri" panose="020F0502020204030204" pitchFamily="34" charset="0"/>
              </a:rPr>
              <a:t> consentire la soddisfazione delle ragioni dei creditori sul compendio ereditario oggetto di rinuncia</a:t>
            </a:r>
            <a:r>
              <a:rPr lang="it-IT" sz="1600" dirty="0">
                <a:effectLst/>
                <a:ea typeface="Calibri" panose="020F0502020204030204" pitchFamily="34" charset="0"/>
              </a:rPr>
              <a:t>. </a:t>
            </a:r>
          </a:p>
          <a:p>
            <a:r>
              <a:rPr lang="it-IT" sz="1600" b="1" dirty="0">
                <a:solidFill>
                  <a:srgbClr val="7030A0"/>
                </a:solidFill>
                <a:effectLst/>
                <a:ea typeface="Calibri" panose="020F0502020204030204" pitchFamily="34" charset="0"/>
              </a:rPr>
              <a:t>Il limite </a:t>
            </a:r>
            <a:r>
              <a:rPr lang="it-IT" sz="1600" dirty="0">
                <a:effectLst/>
                <a:ea typeface="Calibri" panose="020F0502020204030204" pitchFamily="34" charset="0"/>
              </a:rPr>
              <a:t>entro cui la volontà del chiamato, che si è espresso in negativo rinunciando all’eredità, può essere resa inefficace è costituito solo </a:t>
            </a:r>
            <a:r>
              <a:rPr lang="it-IT" sz="1600" b="1" dirty="0">
                <a:solidFill>
                  <a:srgbClr val="7030A0"/>
                </a:solidFill>
                <a:effectLst/>
                <a:ea typeface="Calibri" panose="020F0502020204030204" pitchFamily="34" charset="0"/>
              </a:rPr>
              <a:t>dall’interesse dei suoi creditori</a:t>
            </a:r>
            <a:r>
              <a:rPr lang="it-IT" sz="1600" dirty="0">
                <a:effectLst/>
                <a:ea typeface="Calibri" panose="020F0502020204030204" pitchFamily="34" charset="0"/>
              </a:rPr>
              <a:t>. </a:t>
            </a:r>
          </a:p>
          <a:p>
            <a:r>
              <a:rPr lang="it-IT" sz="1600" dirty="0">
                <a:effectLst/>
                <a:ea typeface="Calibri" panose="020F0502020204030204" pitchFamily="34" charset="0"/>
              </a:rPr>
              <a:t>La sentenza riconosce all’art. 524 c.c. </a:t>
            </a:r>
            <a:r>
              <a:rPr lang="it-IT" sz="1600" b="1" dirty="0">
                <a:solidFill>
                  <a:srgbClr val="00B050"/>
                </a:solidFill>
                <a:effectLst/>
                <a:ea typeface="Calibri" panose="020F0502020204030204" pitchFamily="34" charset="0"/>
              </a:rPr>
              <a:t>una valenza più ampia</a:t>
            </a:r>
            <a:r>
              <a:rPr lang="it-IT" sz="1600" dirty="0">
                <a:effectLst/>
                <a:ea typeface="Calibri" panose="020F0502020204030204" pitchFamily="34" charset="0"/>
              </a:rPr>
              <a:t>, rispetto al suo tenore letterale, che consente di tutelare non solo i creditori dell’erede che rinuncia all’eredità ma anche i creditori del legittimario che rinuncia ad esercitare l’azione di riduzione. </a:t>
            </a:r>
          </a:p>
          <a:p>
            <a:r>
              <a:rPr lang="it-IT" sz="1600" dirty="0">
                <a:effectLst/>
                <a:ea typeface="Calibri" panose="020F0502020204030204" pitchFamily="34" charset="0"/>
              </a:rPr>
              <a:t>E desume questo principio generale dalla </a:t>
            </a:r>
            <a:r>
              <a:rPr lang="it-IT" sz="1600" i="1" dirty="0">
                <a:effectLst/>
                <a:ea typeface="Calibri" panose="020F0502020204030204" pitchFamily="34" charset="0"/>
              </a:rPr>
              <a:t>ratio </a:t>
            </a:r>
            <a:r>
              <a:rPr lang="it-IT" sz="1600" dirty="0">
                <a:effectLst/>
                <a:ea typeface="Calibri" panose="020F0502020204030204" pitchFamily="34" charset="0"/>
              </a:rPr>
              <a:t>della norma, consistente nell’</a:t>
            </a:r>
            <a:r>
              <a:rPr lang="it-IT" sz="1600" b="1" dirty="0">
                <a:solidFill>
                  <a:srgbClr val="FF0000"/>
                </a:solidFill>
                <a:effectLst/>
                <a:ea typeface="Calibri" panose="020F0502020204030204" pitchFamily="34" charset="0"/>
              </a:rPr>
              <a:t>assicurare un’efficace tutela dei creditori anteriori alla rinuncia, dall’omogeneità degli interessi in gioco nell’unitario contesto successorio e dall’inadeguatezza delle altre azioni (revocatoria e surrogatoria)</a:t>
            </a:r>
            <a:r>
              <a:rPr lang="it-IT" sz="1600" dirty="0">
                <a:effectLst/>
                <a:ea typeface="Calibri" panose="020F0502020204030204" pitchFamily="34" charset="0"/>
              </a:rPr>
              <a:t> previste tra i mezzi di conservazione della garanzia patrimoniale del libro sesto del codice civile. </a:t>
            </a:r>
          </a:p>
          <a:p>
            <a:r>
              <a:rPr lang="it-IT" sz="1600" dirty="0">
                <a:effectLst/>
                <a:ea typeface="Calibri" panose="020F0502020204030204" pitchFamily="34" charset="0"/>
              </a:rPr>
              <a:t>La particolarità dell’azione prevista dall’art. 524 consiste nel fatto che opera nei limiti dello stretto necessario a reintegrare le ragioni creditorie. </a:t>
            </a:r>
          </a:p>
          <a:p>
            <a:r>
              <a:rPr lang="it-IT" sz="1600" dirty="0">
                <a:effectLst/>
                <a:ea typeface="Calibri" panose="020F0502020204030204" pitchFamily="34" charset="0"/>
              </a:rPr>
              <a:t>I creditori del legittimario non esercitano la stessa azione di riduzione che sarebbe spettata al legittimario ma </a:t>
            </a:r>
            <a:r>
              <a:rPr lang="it-IT" sz="1800" b="1" dirty="0">
                <a:solidFill>
                  <a:srgbClr val="0070C0"/>
                </a:solidFill>
                <a:effectLst/>
                <a:ea typeface="Calibri" panose="020F0502020204030204" pitchFamily="34" charset="0"/>
              </a:rPr>
              <a:t>un’azione surrogatoria atipica modellata sul contenuto dell’art. 524 c.c.</a:t>
            </a:r>
            <a:r>
              <a:rPr lang="it-IT" sz="1600" b="1" dirty="0">
                <a:solidFill>
                  <a:srgbClr val="0070C0"/>
                </a:solidFill>
                <a:effectLst/>
                <a:ea typeface="Calibri" panose="020F0502020204030204" pitchFamily="34" charset="0"/>
              </a:rPr>
              <a:t> limitata al contenuto economico sufficiente a soddisfare le ragioni creditorie.</a:t>
            </a:r>
            <a:endParaRPr lang="it-IT" sz="1600" b="1" dirty="0">
              <a:solidFill>
                <a:srgbClr val="0070C0"/>
              </a:solidFill>
            </a:endParaRPr>
          </a:p>
        </p:txBody>
      </p:sp>
    </p:spTree>
    <p:extLst>
      <p:ext uri="{BB962C8B-B14F-4D97-AF65-F5344CB8AC3E}">
        <p14:creationId xmlns:p14="http://schemas.microsoft.com/office/powerpoint/2010/main" val="1616664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C23602-0EB9-43E8-9C35-6F191C21EE95}"/>
              </a:ext>
            </a:extLst>
          </p:cNvPr>
          <p:cNvSpPr>
            <a:spLocks noGrp="1"/>
          </p:cNvSpPr>
          <p:nvPr>
            <p:ph type="title"/>
          </p:nvPr>
        </p:nvSpPr>
        <p:spPr/>
        <p:txBody>
          <a:bodyPr/>
          <a:lstStyle/>
          <a:p>
            <a:pPr algn="ctr"/>
            <a:r>
              <a:rPr lang="it-IT" dirty="0"/>
              <a:t>Commento</a:t>
            </a:r>
          </a:p>
        </p:txBody>
      </p:sp>
      <p:sp>
        <p:nvSpPr>
          <p:cNvPr id="3" name="Segnaposto contenuto 2">
            <a:extLst>
              <a:ext uri="{FF2B5EF4-FFF2-40B4-BE49-F238E27FC236}">
                <a16:creationId xmlns:a16="http://schemas.microsoft.com/office/drawing/2014/main" id="{F609EDFA-6C1D-4B26-B886-CA0224ED6FC4}"/>
              </a:ext>
            </a:extLst>
          </p:cNvPr>
          <p:cNvSpPr>
            <a:spLocks noGrp="1"/>
          </p:cNvSpPr>
          <p:nvPr>
            <p:ph idx="1"/>
          </p:nvPr>
        </p:nvSpPr>
        <p:spPr/>
        <p:txBody>
          <a:bodyPr/>
          <a:lstStyle/>
          <a:p>
            <a:pPr marL="0" indent="0" algn="just">
              <a:buNone/>
            </a:pPr>
            <a:r>
              <a:rPr lang="it-IT" sz="1800" b="1" dirty="0">
                <a:effectLst/>
                <a:ea typeface="Calibri" panose="020F0502020204030204" pitchFamily="34" charset="0"/>
                <a:cs typeface="Times New Roman" panose="02020603050405020304" pitchFamily="18" charset="0"/>
              </a:rPr>
              <a:t>Inadeguatezza dell’azione revocatoria: </a:t>
            </a:r>
            <a:r>
              <a:rPr lang="it-IT" sz="1800" dirty="0">
                <a:effectLst/>
                <a:ea typeface="Calibri" panose="020F0502020204030204" pitchFamily="34" charset="0"/>
                <a:cs typeface="Times New Roman" panose="02020603050405020304" pitchFamily="18" charset="0"/>
              </a:rPr>
              <a:t>la rinuncia all’azione di riduzione </a:t>
            </a:r>
            <a:r>
              <a:rPr lang="it-IT" sz="1800" b="1" dirty="0">
                <a:solidFill>
                  <a:srgbClr val="7030A0"/>
                </a:solidFill>
                <a:effectLst/>
                <a:ea typeface="Calibri" panose="020F0502020204030204" pitchFamily="34" charset="0"/>
                <a:cs typeface="Times New Roman" panose="02020603050405020304" pitchFamily="18" charset="0"/>
              </a:rPr>
              <a:t>non costituisce atto dispositivo del patrimonio che possa essere dichiarato inefficace </a:t>
            </a:r>
            <a:r>
              <a:rPr lang="it-IT" sz="1800" dirty="0">
                <a:effectLst/>
                <a:ea typeface="Calibri" panose="020F0502020204030204" pitchFamily="34" charset="0"/>
                <a:cs typeface="Times New Roman" panose="02020603050405020304" pitchFamily="18" charset="0"/>
              </a:rPr>
              <a:t>al fine di consentire al creditore di compiere su quel bene atti esecutivi o conservativi. </a:t>
            </a:r>
          </a:p>
          <a:p>
            <a:pPr marL="0" indent="0" algn="just">
              <a:buNone/>
            </a:pPr>
            <a:r>
              <a:rPr lang="it-IT" sz="1800" b="1" dirty="0">
                <a:ea typeface="Calibri" panose="020F0502020204030204" pitchFamily="34" charset="0"/>
                <a:cs typeface="Times New Roman" panose="02020603050405020304" pitchFamily="18" charset="0"/>
              </a:rPr>
              <a:t>Inadeguatezza dell’azione surrogatoria: </a:t>
            </a:r>
            <a:r>
              <a:rPr lang="it-IT" sz="1800" dirty="0">
                <a:ea typeface="Calibri" panose="020F0502020204030204" pitchFamily="34" charset="0"/>
                <a:cs typeface="Times New Roman" panose="02020603050405020304" pitchFamily="18" charset="0"/>
              </a:rPr>
              <a:t>non può essere esercitata quando </a:t>
            </a:r>
            <a:r>
              <a:rPr lang="it-IT" sz="1800" b="1" dirty="0">
                <a:solidFill>
                  <a:srgbClr val="7030A0"/>
                </a:solidFill>
                <a:ea typeface="Calibri" panose="020F0502020204030204" pitchFamily="34" charset="0"/>
                <a:cs typeface="Times New Roman" panose="02020603050405020304" pitchFamily="18" charset="0"/>
              </a:rPr>
              <a:t>manca </a:t>
            </a:r>
            <a:r>
              <a:rPr lang="it-IT" sz="1800" b="1" dirty="0">
                <a:solidFill>
                  <a:srgbClr val="7030A0"/>
                </a:solidFill>
                <a:effectLst/>
                <a:ea typeface="Calibri" panose="020F0502020204030204" pitchFamily="34" charset="0"/>
                <a:cs typeface="Times New Roman" panose="02020603050405020304" pitchFamily="18" charset="0"/>
              </a:rPr>
              <a:t>l’inerzia del debitore</a:t>
            </a:r>
            <a:r>
              <a:rPr lang="it-IT" sz="1800" dirty="0">
                <a:ea typeface="Calibri" panose="020F0502020204030204" pitchFamily="34" charset="0"/>
                <a:cs typeface="Times New Roman" panose="02020603050405020304" pitchFamily="18" charset="0"/>
              </a:rPr>
              <a:t>. Non dovrebbe </a:t>
            </a:r>
            <a:r>
              <a:rPr lang="it-IT" sz="1800" dirty="0">
                <a:effectLst/>
                <a:ea typeface="Calibri" panose="020F0502020204030204" pitchFamily="34" charset="0"/>
                <a:cs typeface="Times New Roman" panose="02020603050405020304" pitchFamily="18" charset="0"/>
              </a:rPr>
              <a:t>essere esercitata quando </a:t>
            </a:r>
            <a:r>
              <a:rPr lang="it-IT" sz="1800" b="1" dirty="0">
                <a:solidFill>
                  <a:srgbClr val="0070C0"/>
                </a:solidFill>
                <a:effectLst/>
                <a:ea typeface="Calibri" panose="020F0502020204030204" pitchFamily="34" charset="0"/>
                <a:cs typeface="Times New Roman" panose="02020603050405020304" pitchFamily="18" charset="0"/>
              </a:rPr>
              <a:t>il debitore ha dimostrato la volontà di gestire quel rapporto giuridico, a prescindere dal merito delle sue scelte</a:t>
            </a:r>
            <a:r>
              <a:rPr lang="it-IT" sz="1800" dirty="0">
                <a:effectLst/>
                <a:ea typeface="Calibri" panose="020F0502020204030204" pitchFamily="34" charset="0"/>
                <a:cs typeface="Times New Roman" panose="02020603050405020304" pitchFamily="18" charset="0"/>
              </a:rPr>
              <a:t>. </a:t>
            </a:r>
          </a:p>
          <a:p>
            <a:pPr marL="0" indent="0" algn="just">
              <a:buNone/>
            </a:pPr>
            <a:r>
              <a:rPr lang="it-IT" sz="1800" dirty="0">
                <a:effectLst/>
                <a:ea typeface="Calibri" panose="020F0502020204030204" pitchFamily="34" charset="0"/>
                <a:cs typeface="Times New Roman" panose="02020603050405020304" pitchFamily="18" charset="0"/>
              </a:rPr>
              <a:t>L’azione surrogatoria consentirebbe di incrementare il patrimonio del debitore a beneficio non solo del creditore che l’ha esercitata ma </a:t>
            </a:r>
            <a:r>
              <a:rPr lang="it-IT" sz="1800" b="1" dirty="0">
                <a:solidFill>
                  <a:srgbClr val="FFC000"/>
                </a:solidFill>
                <a:effectLst/>
                <a:ea typeface="Calibri" panose="020F0502020204030204" pitchFamily="34" charset="0"/>
                <a:cs typeface="Times New Roman" panose="02020603050405020304" pitchFamily="18" charset="0"/>
              </a:rPr>
              <a:t>anche a beneficio degli altri eventuali creditori</a:t>
            </a:r>
            <a:r>
              <a:rPr lang="it-IT" sz="1800" dirty="0">
                <a:effectLst/>
                <a:ea typeface="Calibri" panose="020F0502020204030204" pitchFamily="34" charset="0"/>
                <a:cs typeface="Times New Roman" panose="02020603050405020304" pitchFamily="18" charset="0"/>
              </a:rPr>
              <a:t>. I creditori potrebbero aggredire il patrimonio del debitore in maniera eccessiva rispetto all’esigenza di soddisfare il credito per cui agiscono in surrogatoria.</a:t>
            </a:r>
          </a:p>
          <a:p>
            <a:pPr marL="0" indent="0" algn="just">
              <a:buNone/>
            </a:pPr>
            <a:r>
              <a:rPr lang="it-IT" sz="1800" dirty="0">
                <a:effectLst/>
                <a:ea typeface="Calibri" panose="020F0502020204030204" pitchFamily="34" charset="0"/>
              </a:rPr>
              <a:t>La sentenza ha affermato chiaramente che l’esercizio dell’azione </a:t>
            </a:r>
            <a:r>
              <a:rPr lang="it-IT" sz="1800" i="1" dirty="0">
                <a:effectLst/>
                <a:ea typeface="Calibri" panose="020F0502020204030204" pitchFamily="34" charset="0"/>
              </a:rPr>
              <a:t>ex </a:t>
            </a:r>
            <a:r>
              <a:rPr lang="it-IT" sz="1800" dirty="0">
                <a:effectLst/>
                <a:ea typeface="Calibri" panose="020F0502020204030204" pitchFamily="34" charset="0"/>
              </a:rPr>
              <a:t>art. 524 comporta </a:t>
            </a:r>
            <a:r>
              <a:rPr lang="it-IT" sz="1800" b="1" dirty="0">
                <a:solidFill>
                  <a:srgbClr val="FF0000"/>
                </a:solidFill>
                <a:effectLst/>
                <a:ea typeface="Calibri" panose="020F0502020204030204" pitchFamily="34" charset="0"/>
              </a:rPr>
              <a:t>una sostituzione eccezionale dei creditori nell’esercizio dell’azione di riduzione, ma non l’esercizio della stessa azione che sarebbe spettata al legittimario per reclamare la legittima</a:t>
            </a:r>
            <a:r>
              <a:rPr lang="it-IT" sz="1800" dirty="0">
                <a:effectLst/>
                <a:ea typeface="Calibri" panose="020F0502020204030204" pitchFamily="34" charset="0"/>
              </a:rPr>
              <a:t>. Il contenuto patrimoniale dell’azione esercitata dai creditori è limitato a quanto necessario a soddisfare le loro ragioni creditorie.</a:t>
            </a:r>
            <a:endParaRPr lang="it-IT" dirty="0"/>
          </a:p>
        </p:txBody>
      </p:sp>
    </p:spTree>
    <p:extLst>
      <p:ext uri="{BB962C8B-B14F-4D97-AF65-F5344CB8AC3E}">
        <p14:creationId xmlns:p14="http://schemas.microsoft.com/office/powerpoint/2010/main" val="3652186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EB77A2-A780-4FE7-9BBC-23FED902246B}"/>
              </a:ext>
            </a:extLst>
          </p:cNvPr>
          <p:cNvSpPr>
            <a:spLocks noGrp="1"/>
          </p:cNvSpPr>
          <p:nvPr>
            <p:ph type="title"/>
          </p:nvPr>
        </p:nvSpPr>
        <p:spPr/>
        <p:txBody>
          <a:bodyPr/>
          <a:lstStyle/>
          <a:p>
            <a:pPr algn="ctr"/>
            <a:r>
              <a:rPr lang="it-IT" dirty="0"/>
              <a:t>Commento (segue)</a:t>
            </a:r>
          </a:p>
        </p:txBody>
      </p:sp>
      <p:sp>
        <p:nvSpPr>
          <p:cNvPr id="3" name="Segnaposto contenuto 2">
            <a:extLst>
              <a:ext uri="{FF2B5EF4-FFF2-40B4-BE49-F238E27FC236}">
                <a16:creationId xmlns:a16="http://schemas.microsoft.com/office/drawing/2014/main" id="{A424A260-C7FC-4C76-8FB3-B3A4B6A5E839}"/>
              </a:ext>
            </a:extLst>
          </p:cNvPr>
          <p:cNvSpPr>
            <a:spLocks noGrp="1"/>
          </p:cNvSpPr>
          <p:nvPr>
            <p:ph idx="1"/>
          </p:nvPr>
        </p:nvSpPr>
        <p:spPr/>
        <p:txBody>
          <a:bodyPr>
            <a:normAutofit/>
          </a:bodyPr>
          <a:lstStyle/>
          <a:p>
            <a:pPr indent="0" algn="just">
              <a:buNone/>
            </a:pPr>
            <a:r>
              <a:rPr lang="it-IT" sz="1800" dirty="0">
                <a:effectLst/>
                <a:ea typeface="Calibri" panose="020F0502020204030204" pitchFamily="34" charset="0"/>
              </a:rPr>
              <a:t>La Corte non prende posizione sulla possibile azione dei creditori per contrastare un’eventuale </a:t>
            </a:r>
            <a:r>
              <a:rPr lang="it-IT" sz="1800" b="1" dirty="0">
                <a:solidFill>
                  <a:srgbClr val="FF0000"/>
                </a:solidFill>
                <a:effectLst/>
                <a:ea typeface="Calibri" panose="020F0502020204030204" pitchFamily="34" charset="0"/>
              </a:rPr>
              <a:t>rinuncia del legittimario all’azione di riduzione</a:t>
            </a:r>
            <a:r>
              <a:rPr lang="it-IT" sz="1800" dirty="0">
                <a:effectLst/>
                <a:ea typeface="Calibri" panose="020F0502020204030204" pitchFamily="34" charset="0"/>
              </a:rPr>
              <a:t>. </a:t>
            </a:r>
            <a:r>
              <a:rPr lang="it-IT" sz="1800" b="1" dirty="0">
                <a:solidFill>
                  <a:srgbClr val="FF0000"/>
                </a:solidFill>
                <a:effectLst/>
                <a:ea typeface="Calibri" panose="020F0502020204030204" pitchFamily="34" charset="0"/>
              </a:rPr>
              <a:t>È possibile per i creditori esercitare l’azione revocatoria e, di seguito, l’azione surrogatoria?</a:t>
            </a:r>
            <a:endParaRPr lang="it-IT" sz="1800" dirty="0">
              <a:effectLst/>
              <a:ea typeface="Calibri" panose="020F0502020204030204" pitchFamily="34" charset="0"/>
            </a:endParaRPr>
          </a:p>
          <a:p>
            <a:pPr indent="0" algn="just">
              <a:buNone/>
            </a:pPr>
            <a:r>
              <a:rPr lang="it-IT" sz="1800" dirty="0">
                <a:effectLst/>
                <a:ea typeface="Calibri" panose="020F0502020204030204" pitchFamily="34" charset="0"/>
              </a:rPr>
              <a:t>La determinazione del valore della quota di legittima implica la necessità di seguire il complesso </a:t>
            </a:r>
            <a:r>
              <a:rPr lang="it-IT" sz="1800" b="1" dirty="0">
                <a:solidFill>
                  <a:srgbClr val="0070C0"/>
                </a:solidFill>
                <a:effectLst/>
                <a:ea typeface="Calibri" panose="020F0502020204030204" pitchFamily="34" charset="0"/>
              </a:rPr>
              <a:t>procedimento stabilito dall’art. 556 c.c. per la ricostruzione del patrimonio ereditario</a:t>
            </a:r>
            <a:r>
              <a:rPr lang="it-IT" sz="1800" dirty="0">
                <a:effectLst/>
                <a:ea typeface="Calibri" panose="020F0502020204030204" pitchFamily="34" charset="0"/>
              </a:rPr>
              <a:t>, costituito dal </a:t>
            </a:r>
            <a:r>
              <a:rPr lang="it-IT" sz="1800" i="1" dirty="0" err="1">
                <a:effectLst/>
                <a:ea typeface="Calibri" panose="020F0502020204030204" pitchFamily="34" charset="0"/>
              </a:rPr>
              <a:t>relictum</a:t>
            </a:r>
            <a:r>
              <a:rPr lang="it-IT" sz="1800" dirty="0">
                <a:effectLst/>
                <a:ea typeface="Calibri" panose="020F0502020204030204" pitchFamily="34" charset="0"/>
              </a:rPr>
              <a:t> meno i debiti ereditari a cui va riunito il valore, al tempo dell’apertura della successione, delle donazioni e delle liberalità indirette effettuate in via dal </a:t>
            </a:r>
            <a:r>
              <a:rPr lang="it-IT" sz="1800" i="1" dirty="0">
                <a:effectLst/>
                <a:ea typeface="Calibri" panose="020F0502020204030204" pitchFamily="34" charset="0"/>
              </a:rPr>
              <a:t>de </a:t>
            </a:r>
            <a:r>
              <a:rPr lang="it-IT" sz="1800" i="1" dirty="0" err="1">
                <a:effectLst/>
                <a:ea typeface="Calibri" panose="020F0502020204030204" pitchFamily="34" charset="0"/>
              </a:rPr>
              <a:t>cuius</a:t>
            </a:r>
            <a:r>
              <a:rPr lang="it-IT" sz="1800" dirty="0">
                <a:effectLst/>
                <a:ea typeface="Calibri" panose="020F0502020204030204" pitchFamily="34" charset="0"/>
              </a:rPr>
              <a:t> (c.d. </a:t>
            </a:r>
            <a:r>
              <a:rPr lang="it-IT" sz="1800" i="1" dirty="0">
                <a:effectLst/>
                <a:ea typeface="Calibri" panose="020F0502020204030204" pitchFamily="34" charset="0"/>
              </a:rPr>
              <a:t>riunione fittizia</a:t>
            </a:r>
            <a:r>
              <a:rPr lang="it-IT" sz="1800" dirty="0">
                <a:effectLst/>
                <a:ea typeface="Calibri" panose="020F0502020204030204" pitchFamily="34" charset="0"/>
              </a:rPr>
              <a:t>); il legittimario che agisce in riduzione deve imputare alla sua quota di legittima le donazioni e le liberalità ricevute in vita dal </a:t>
            </a:r>
            <a:r>
              <a:rPr lang="it-IT" sz="1800" i="1" dirty="0">
                <a:effectLst/>
                <a:ea typeface="Calibri" panose="020F0502020204030204" pitchFamily="34" charset="0"/>
              </a:rPr>
              <a:t>de </a:t>
            </a:r>
            <a:r>
              <a:rPr lang="it-IT" sz="1800" i="1" dirty="0" err="1">
                <a:effectLst/>
                <a:ea typeface="Calibri" panose="020F0502020204030204" pitchFamily="34" charset="0"/>
              </a:rPr>
              <a:t>cuius</a:t>
            </a:r>
            <a:r>
              <a:rPr lang="it-IT" sz="1800" dirty="0">
                <a:effectLst/>
                <a:ea typeface="Calibri" panose="020F0502020204030204" pitchFamily="34" charset="0"/>
              </a:rPr>
              <a:t>, senza dispensa da imputazione (c.d. </a:t>
            </a:r>
            <a:r>
              <a:rPr lang="it-IT" sz="1800" i="1" dirty="0">
                <a:effectLst/>
                <a:ea typeface="Calibri" panose="020F0502020204030204" pitchFamily="34" charset="0"/>
              </a:rPr>
              <a:t>imputazione </a:t>
            </a:r>
            <a:r>
              <a:rPr lang="it-IT" sz="1800" dirty="0">
                <a:effectLst/>
                <a:ea typeface="Calibri" panose="020F0502020204030204" pitchFamily="34" charset="0"/>
              </a:rPr>
              <a:t>ex se). </a:t>
            </a:r>
          </a:p>
          <a:p>
            <a:pPr indent="0" algn="just">
              <a:buNone/>
            </a:pPr>
            <a:r>
              <a:rPr lang="it-IT" sz="1800" dirty="0">
                <a:effectLst/>
                <a:ea typeface="Calibri" panose="020F0502020204030204" pitchFamily="34" charset="0"/>
              </a:rPr>
              <a:t>Autorevole dottrina (Gazzoni) ha messo in rilievo la difficoltà a giustificare un’azione surrogatoria dei creditori che comporterebbe </a:t>
            </a:r>
            <a:r>
              <a:rPr lang="it-IT" sz="1800" b="1" dirty="0">
                <a:solidFill>
                  <a:srgbClr val="7030A0"/>
                </a:solidFill>
                <a:effectLst/>
                <a:ea typeface="Calibri" panose="020F0502020204030204" pitchFamily="34" charset="0"/>
              </a:rPr>
              <a:t>l’invasione di campo in un ambito personale del legittimario rispetto ad una scelta che il legittimario potrebbe operare in perfetta discrezionalità e che non potrebbe essere imposta da un’iniziativa del proprio creditore</a:t>
            </a:r>
            <a:r>
              <a:rPr lang="it-IT" sz="1800" dirty="0">
                <a:effectLst/>
                <a:ea typeface="Calibri" panose="020F0502020204030204" pitchFamily="34" charset="0"/>
              </a:rPr>
              <a:t>. Questa opinione si rivela convincente soprattutto nelle fattispecie più complesse nelle quali il legittimario ha ricevuto in vita donazioni o liberalità, anche sotto forma di adempimento di suoi debiti, che debba imputare alla sua quota di legittima. </a:t>
            </a:r>
            <a:endParaRPr lang="it-IT" dirty="0"/>
          </a:p>
        </p:txBody>
      </p:sp>
    </p:spTree>
    <p:extLst>
      <p:ext uri="{BB962C8B-B14F-4D97-AF65-F5344CB8AC3E}">
        <p14:creationId xmlns:p14="http://schemas.microsoft.com/office/powerpoint/2010/main" val="3070849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633626-19E3-4E50-9C15-46F8FC5AE800}"/>
              </a:ext>
            </a:extLst>
          </p:cNvPr>
          <p:cNvSpPr>
            <a:spLocks noGrp="1"/>
          </p:cNvSpPr>
          <p:nvPr>
            <p:ph type="title"/>
          </p:nvPr>
        </p:nvSpPr>
        <p:spPr/>
        <p:txBody>
          <a:bodyPr/>
          <a:lstStyle/>
          <a:p>
            <a:pPr algn="ctr"/>
            <a:r>
              <a:rPr lang="it-IT" dirty="0"/>
              <a:t>Commento (segue)</a:t>
            </a:r>
          </a:p>
        </p:txBody>
      </p:sp>
      <p:sp>
        <p:nvSpPr>
          <p:cNvPr id="3" name="Segnaposto contenuto 2">
            <a:extLst>
              <a:ext uri="{FF2B5EF4-FFF2-40B4-BE49-F238E27FC236}">
                <a16:creationId xmlns:a16="http://schemas.microsoft.com/office/drawing/2014/main" id="{4B3F8DB3-CD74-4625-85DE-A0BD74F2EDB7}"/>
              </a:ext>
            </a:extLst>
          </p:cNvPr>
          <p:cNvSpPr>
            <a:spLocks noGrp="1"/>
          </p:cNvSpPr>
          <p:nvPr>
            <p:ph idx="1"/>
          </p:nvPr>
        </p:nvSpPr>
        <p:spPr>
          <a:xfrm>
            <a:off x="952500" y="1502229"/>
            <a:ext cx="10515600" cy="4723720"/>
          </a:xfrm>
        </p:spPr>
        <p:txBody>
          <a:bodyPr>
            <a:normAutofit fontScale="92500" lnSpcReduction="20000"/>
          </a:bodyPr>
          <a:lstStyle/>
          <a:p>
            <a:r>
              <a:rPr lang="it-IT" sz="1900" dirty="0">
                <a:effectLst/>
                <a:ea typeface="Calibri" panose="020F0502020204030204" pitchFamily="34" charset="0"/>
              </a:rPr>
              <a:t>La sentenza in commento precisa che l’azione di riduzione, esercitata in virtù del combinato disposto degli artt. 557, 524 e 2900 c.c., </a:t>
            </a:r>
            <a:r>
              <a:rPr lang="it-IT" sz="1900" b="1" dirty="0">
                <a:solidFill>
                  <a:srgbClr val="0070C0"/>
                </a:solidFill>
                <a:effectLst/>
                <a:ea typeface="Calibri" panose="020F0502020204030204" pitchFamily="34" charset="0"/>
              </a:rPr>
              <a:t>consente ai creditori il recupero di quella </a:t>
            </a:r>
            <a:r>
              <a:rPr lang="it-IT" sz="1900" b="1" i="1" dirty="0">
                <a:solidFill>
                  <a:srgbClr val="0070C0"/>
                </a:solidFill>
                <a:effectLst/>
                <a:ea typeface="Calibri" panose="020F0502020204030204" pitchFamily="34" charset="0"/>
              </a:rPr>
              <a:t>pars </a:t>
            </a:r>
            <a:r>
              <a:rPr lang="it-IT" sz="1900" b="1" i="1" dirty="0" err="1">
                <a:solidFill>
                  <a:srgbClr val="0070C0"/>
                </a:solidFill>
                <a:effectLst/>
                <a:ea typeface="Calibri" panose="020F0502020204030204" pitchFamily="34" charset="0"/>
              </a:rPr>
              <a:t>bonorum</a:t>
            </a:r>
            <a:r>
              <a:rPr lang="it-IT" sz="1900" b="1" dirty="0">
                <a:solidFill>
                  <a:srgbClr val="0070C0"/>
                </a:solidFill>
                <a:effectLst/>
                <a:ea typeface="Calibri" panose="020F0502020204030204" pitchFamily="34" charset="0"/>
              </a:rPr>
              <a:t> sufficiente a soddisfare le proprie ragioni</a:t>
            </a:r>
            <a:r>
              <a:rPr lang="it-IT" sz="1900" dirty="0">
                <a:effectLst/>
                <a:ea typeface="Calibri" panose="020F0502020204030204" pitchFamily="34" charset="0"/>
              </a:rPr>
              <a:t> </a:t>
            </a:r>
            <a:r>
              <a:rPr lang="it-IT" sz="1900" b="1" dirty="0">
                <a:solidFill>
                  <a:srgbClr val="FF0000"/>
                </a:solidFill>
                <a:effectLst/>
                <a:ea typeface="Calibri" panose="020F0502020204030204" pitchFamily="34" charset="0"/>
              </a:rPr>
              <a:t>ma non determina </a:t>
            </a:r>
            <a:r>
              <a:rPr lang="it-IT" sz="1900" dirty="0">
                <a:effectLst/>
                <a:ea typeface="Calibri" panose="020F0502020204030204" pitchFamily="34" charset="0"/>
              </a:rPr>
              <a:t>– in virtù del meccanismo previsto dall’art. 524 c.c. – </a:t>
            </a:r>
            <a:r>
              <a:rPr lang="it-IT" sz="1900" b="1" dirty="0">
                <a:solidFill>
                  <a:srgbClr val="FF0000"/>
                </a:solidFill>
                <a:effectLst/>
                <a:ea typeface="Calibri" panose="020F0502020204030204" pitchFamily="34" charset="0"/>
              </a:rPr>
              <a:t>l’acquisto della qualità di erede in capo al legittimario pretermesso. </a:t>
            </a:r>
          </a:p>
          <a:p>
            <a:r>
              <a:rPr lang="it-IT" sz="1900" b="1" dirty="0">
                <a:solidFill>
                  <a:srgbClr val="00B050"/>
                </a:solidFill>
                <a:effectLst/>
                <a:ea typeface="Calibri" panose="020F0502020204030204" pitchFamily="34" charset="0"/>
              </a:rPr>
              <a:t>Il legittimario aspira unicamente ad ottenere un valore corrispondente a quello che la legge gli riserva </a:t>
            </a:r>
            <a:r>
              <a:rPr lang="it-IT" sz="1900" dirty="0">
                <a:effectLst/>
                <a:ea typeface="Calibri" panose="020F0502020204030204" pitchFamily="34" charset="0"/>
              </a:rPr>
              <a:t>(De Rosa).</a:t>
            </a:r>
          </a:p>
          <a:p>
            <a:r>
              <a:rPr lang="it-IT" sz="1900" dirty="0">
                <a:effectLst/>
                <a:ea typeface="Calibri" panose="020F0502020204030204" pitchFamily="34" charset="0"/>
              </a:rPr>
              <a:t>In moltissimi casi, nei quali il </a:t>
            </a:r>
            <a:r>
              <a:rPr lang="it-IT" sz="1900" i="1" dirty="0">
                <a:effectLst/>
                <a:ea typeface="Calibri" panose="020F0502020204030204" pitchFamily="34" charset="0"/>
              </a:rPr>
              <a:t>de </a:t>
            </a:r>
            <a:r>
              <a:rPr lang="it-IT" sz="1900" i="1" dirty="0" err="1">
                <a:effectLst/>
                <a:ea typeface="Calibri" panose="020F0502020204030204" pitchFamily="34" charset="0"/>
              </a:rPr>
              <a:t>cuius</a:t>
            </a:r>
            <a:r>
              <a:rPr lang="it-IT" sz="1900" dirty="0">
                <a:effectLst/>
                <a:ea typeface="Calibri" panose="020F0502020204030204" pitchFamily="34" charset="0"/>
              </a:rPr>
              <a:t> vuole escludere il legittimario dalla comunione ereditaria</a:t>
            </a:r>
            <a:r>
              <a:rPr lang="it-IT" sz="1900" b="1" dirty="0">
                <a:solidFill>
                  <a:srgbClr val="7030A0"/>
                </a:solidFill>
                <a:effectLst/>
                <a:ea typeface="Calibri" panose="020F0502020204030204" pitchFamily="34" charset="0"/>
              </a:rPr>
              <a:t>, il legittimario è soddisfatto con il </a:t>
            </a:r>
            <a:r>
              <a:rPr lang="it-IT" sz="1900" b="1" i="1" dirty="0">
                <a:solidFill>
                  <a:srgbClr val="7030A0"/>
                </a:solidFill>
                <a:effectLst/>
                <a:ea typeface="Calibri" panose="020F0502020204030204" pitchFamily="34" charset="0"/>
              </a:rPr>
              <a:t>tantundem</a:t>
            </a:r>
            <a:r>
              <a:rPr lang="it-IT" sz="1900" b="1" dirty="0">
                <a:solidFill>
                  <a:srgbClr val="7030A0"/>
                </a:solidFill>
                <a:effectLst/>
                <a:ea typeface="Calibri" panose="020F0502020204030204" pitchFamily="34" charset="0"/>
              </a:rPr>
              <a:t> in denaro o con singoli beni </a:t>
            </a:r>
            <a:r>
              <a:rPr lang="it-IT" sz="1900" dirty="0">
                <a:effectLst/>
                <a:ea typeface="Calibri" panose="020F0502020204030204" pitchFamily="34" charset="0"/>
              </a:rPr>
              <a:t>(legato in conto o in sostituzione di legittima, donazione effettuata in vita che viene imputata alla quota di legittima, legittimario che si soddisfa su un bene presente nel patrimonio del  donatario; legittimario tacitato dal terzo acquirente del bene donato con l’equivalente in denaro; legittimario tacitato dal legittimario con l’equivalente in denaro nell’ambito di un accordo di reintegrazione di legittima).</a:t>
            </a:r>
          </a:p>
          <a:p>
            <a:r>
              <a:rPr lang="it-IT" sz="1900" dirty="0">
                <a:effectLst/>
                <a:ea typeface="Calibri" panose="020F0502020204030204" pitchFamily="34" charset="0"/>
              </a:rPr>
              <a:t>Il procedimento di determinazione della quota di legittima sembra dimostrare chiaramente </a:t>
            </a:r>
            <a:r>
              <a:rPr lang="it-IT" sz="1900" b="1" dirty="0">
                <a:solidFill>
                  <a:srgbClr val="0070C0"/>
                </a:solidFill>
                <a:effectLst/>
                <a:ea typeface="Calibri" panose="020F0502020204030204" pitchFamily="34" charset="0"/>
              </a:rPr>
              <a:t>che la legittima è determinata al netto dei debiti e che mai il legittimario può essere chiamato a rispondere di debiti ereditari</a:t>
            </a:r>
            <a:r>
              <a:rPr lang="it-IT" sz="1900" dirty="0">
                <a:effectLst/>
                <a:ea typeface="Calibri" panose="020F0502020204030204" pitchFamily="34" charset="0"/>
              </a:rPr>
              <a:t>, avendo la possibilità, in presenza di debiti ereditari sopravvenuti, di chiedere il ricalcolo della quota di legittima.</a:t>
            </a:r>
          </a:p>
          <a:p>
            <a:r>
              <a:rPr lang="it-IT" sz="1900" dirty="0">
                <a:ea typeface="Calibri" panose="020F0502020204030204" pitchFamily="34" charset="0"/>
              </a:rPr>
              <a:t>Il principio della </a:t>
            </a:r>
            <a:r>
              <a:rPr lang="it-IT" sz="1900" b="1" dirty="0">
                <a:solidFill>
                  <a:srgbClr val="00B050"/>
                </a:solidFill>
                <a:effectLst/>
                <a:ea typeface="Calibri" panose="020F0502020204030204" pitchFamily="34" charset="0"/>
              </a:rPr>
              <a:t>prevalenza della volontà del testatore nell’individuare i suoi successori giuridici </a:t>
            </a:r>
            <a:r>
              <a:rPr lang="it-IT" sz="1900" dirty="0">
                <a:effectLst/>
                <a:ea typeface="Calibri" panose="020F0502020204030204" pitchFamily="34" charset="0"/>
              </a:rPr>
              <a:t>senza che tale volontà – che dovrebbe rimanere al centro della successione – possa essere modificata da terzi e tanto meno dai creditori del legittimario.</a:t>
            </a:r>
            <a:endParaRPr lang="it-IT" dirty="0"/>
          </a:p>
        </p:txBody>
      </p:sp>
    </p:spTree>
    <p:extLst>
      <p:ext uri="{BB962C8B-B14F-4D97-AF65-F5344CB8AC3E}">
        <p14:creationId xmlns:p14="http://schemas.microsoft.com/office/powerpoint/2010/main" val="2056675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227B05-7A2C-451A-8AAC-C6ABFD4F0F4F}"/>
              </a:ext>
            </a:extLst>
          </p:cNvPr>
          <p:cNvSpPr>
            <a:spLocks noGrp="1"/>
          </p:cNvSpPr>
          <p:nvPr>
            <p:ph type="title"/>
          </p:nvPr>
        </p:nvSpPr>
        <p:spPr/>
        <p:txBody>
          <a:bodyPr/>
          <a:lstStyle/>
          <a:p>
            <a:pPr algn="ctr"/>
            <a:r>
              <a:rPr lang="it-IT" dirty="0"/>
              <a:t>Autori citati</a:t>
            </a:r>
          </a:p>
        </p:txBody>
      </p:sp>
      <p:sp>
        <p:nvSpPr>
          <p:cNvPr id="3" name="Segnaposto contenuto 2">
            <a:extLst>
              <a:ext uri="{FF2B5EF4-FFF2-40B4-BE49-F238E27FC236}">
                <a16:creationId xmlns:a16="http://schemas.microsoft.com/office/drawing/2014/main" id="{4EB77C5B-CE6E-4108-989D-6BB6870E7B43}"/>
              </a:ext>
            </a:extLst>
          </p:cNvPr>
          <p:cNvSpPr>
            <a:spLocks noGrp="1"/>
          </p:cNvSpPr>
          <p:nvPr>
            <p:ph idx="1"/>
          </p:nvPr>
        </p:nvSpPr>
        <p:spPr>
          <a:xfrm>
            <a:off x="838200" y="1371600"/>
            <a:ext cx="10515600" cy="5121275"/>
          </a:xfrm>
        </p:spPr>
        <p:txBody>
          <a:bodyPr>
            <a:normAutofit fontScale="40000" lnSpcReduction="20000"/>
          </a:bodyPr>
          <a:lstStyle/>
          <a:p>
            <a:pPr marL="285750" indent="-285750"/>
            <a:r>
              <a:rPr lang="it-IT" sz="3400" dirty="0">
                <a:effectLst/>
                <a:ea typeface="Calibri" panose="020F0502020204030204" pitchFamily="34" charset="0"/>
                <a:cs typeface="Times New Roman" panose="02020603050405020304" pitchFamily="18" charset="0"/>
              </a:rPr>
              <a:t>Bigoni, </a:t>
            </a:r>
            <a:r>
              <a:rPr lang="it-IT" sz="3400" dirty="0" err="1">
                <a:effectLst/>
                <a:ea typeface="Calibri" panose="020F0502020204030204" pitchFamily="34" charset="0"/>
                <a:cs typeface="Times New Roman" panose="02020603050405020304" pitchFamily="18" charset="0"/>
              </a:rPr>
              <a:t>Giovanzana</a:t>
            </a:r>
            <a:r>
              <a:rPr lang="it-IT" sz="3400" dirty="0">
                <a:effectLst/>
                <a:ea typeface="Calibri" panose="020F0502020204030204" pitchFamily="34" charset="0"/>
                <a:cs typeface="Times New Roman" panose="02020603050405020304" pitchFamily="18" charset="0"/>
              </a:rPr>
              <a:t>, </a:t>
            </a:r>
            <a:r>
              <a:rPr lang="it-IT" sz="3400" i="1" dirty="0">
                <a:effectLst/>
                <a:ea typeface="Calibri" panose="020F0502020204030204" pitchFamily="34" charset="0"/>
                <a:cs typeface="Times New Roman" panose="02020603050405020304" pitchFamily="18" charset="0"/>
              </a:rPr>
              <a:t>La tutela del creditore personale del legittimario tra surrogatoria, revocatoria ed art. 524 c.c., </a:t>
            </a:r>
            <a:r>
              <a:rPr lang="it-IT" sz="3400" dirty="0">
                <a:effectLst/>
                <a:ea typeface="Calibri" panose="020F0502020204030204" pitchFamily="34" charset="0"/>
                <a:cs typeface="Times New Roman" panose="02020603050405020304" pitchFamily="18" charset="0"/>
              </a:rPr>
              <a:t>in </a:t>
            </a:r>
            <a:r>
              <a:rPr lang="it-IT" sz="3400" i="1" dirty="0">
                <a:effectLst/>
                <a:ea typeface="Calibri" panose="020F0502020204030204" pitchFamily="34" charset="0"/>
                <a:cs typeface="Times New Roman" panose="02020603050405020304" pitchFamily="18" charset="0"/>
              </a:rPr>
              <a:t>Notariato,</a:t>
            </a:r>
            <a:r>
              <a:rPr lang="it-IT" sz="3400" dirty="0">
                <a:effectLst/>
                <a:ea typeface="Calibri" panose="020F0502020204030204" pitchFamily="34" charset="0"/>
                <a:cs typeface="Times New Roman" panose="02020603050405020304" pitchFamily="18" charset="0"/>
              </a:rPr>
              <a:t> 2013, 6, 655.</a:t>
            </a:r>
          </a:p>
          <a:p>
            <a:pPr marL="285750" indent="-285750"/>
            <a:r>
              <a:rPr lang="it-IT" sz="3400" dirty="0">
                <a:effectLst/>
                <a:ea typeface="Calibri" panose="020F0502020204030204" pitchFamily="34" charset="0"/>
              </a:rPr>
              <a:t>Bucelli, </a:t>
            </a:r>
            <a:r>
              <a:rPr lang="it-IT" sz="3400" i="1" dirty="0">
                <a:effectLst/>
                <a:ea typeface="Calibri" panose="020F0502020204030204" pitchFamily="34" charset="0"/>
              </a:rPr>
              <a:t>Dei legittimari, </a:t>
            </a:r>
            <a:r>
              <a:rPr lang="it-IT" sz="3400" dirty="0">
                <a:effectLst/>
                <a:ea typeface="Calibri" panose="020F0502020204030204" pitchFamily="34" charset="0"/>
              </a:rPr>
              <a:t>in </a:t>
            </a:r>
            <a:r>
              <a:rPr lang="it-IT" sz="3400" i="1" dirty="0">
                <a:effectLst/>
                <a:ea typeface="Calibri" panose="020F0502020204030204" pitchFamily="34" charset="0"/>
              </a:rPr>
              <a:t>Commentario al codice civile</a:t>
            </a:r>
            <a:r>
              <a:rPr lang="it-IT" sz="3400" dirty="0">
                <a:effectLst/>
                <a:ea typeface="Calibri" panose="020F0502020204030204" pitchFamily="34" charset="0"/>
              </a:rPr>
              <a:t> diretto da Busnelli, Milano, 2012, 597 ss.</a:t>
            </a:r>
            <a:endParaRPr lang="it-IT" sz="3400" dirty="0">
              <a:effectLst/>
              <a:ea typeface="Calibri" panose="020F0502020204030204" pitchFamily="34" charset="0"/>
              <a:cs typeface="Times New Roman" panose="02020603050405020304" pitchFamily="18" charset="0"/>
            </a:endParaRPr>
          </a:p>
          <a:p>
            <a:pPr marL="285750" indent="-285750"/>
            <a:r>
              <a:rPr lang="it-IT" sz="3400" dirty="0">
                <a:effectLst/>
                <a:ea typeface="Calibri" panose="020F0502020204030204" pitchFamily="34" charset="0"/>
                <a:cs typeface="Times New Roman" panose="02020603050405020304" pitchFamily="18" charset="0"/>
              </a:rPr>
              <a:t>Caccavale</a:t>
            </a:r>
            <a:r>
              <a:rPr lang="it-IT" sz="3400" i="1" dirty="0">
                <a:effectLst/>
                <a:ea typeface="Calibri" panose="020F0502020204030204" pitchFamily="34" charset="0"/>
                <a:cs typeface="Times New Roman" panose="02020603050405020304" pitchFamily="18" charset="0"/>
              </a:rPr>
              <a:t>, La vitalità del diritto delle successioni nelle pagine di una nuova rivista, </a:t>
            </a:r>
            <a:r>
              <a:rPr lang="it-IT" sz="3400" dirty="0">
                <a:effectLst/>
                <a:ea typeface="Calibri" panose="020F0502020204030204" pitchFamily="34" charset="0"/>
                <a:cs typeface="Times New Roman" panose="02020603050405020304" pitchFamily="18" charset="0"/>
              </a:rPr>
              <a:t>in </a:t>
            </a:r>
            <a:r>
              <a:rPr lang="it-IT" sz="3400" i="1" dirty="0">
                <a:effectLst/>
                <a:ea typeface="Calibri" panose="020F0502020204030204" pitchFamily="34" charset="0"/>
                <a:cs typeface="Times New Roman" panose="02020603050405020304" pitchFamily="18" charset="0"/>
              </a:rPr>
              <a:t>Diritto delle successioni e della famiglia,</a:t>
            </a:r>
            <a:r>
              <a:rPr lang="it-IT" sz="3400" dirty="0">
                <a:effectLst/>
                <a:ea typeface="Calibri" panose="020F0502020204030204" pitchFamily="34" charset="0"/>
                <a:cs typeface="Times New Roman" panose="02020603050405020304" pitchFamily="18" charset="0"/>
              </a:rPr>
              <a:t> 2017, 3, 987 ss.; </a:t>
            </a:r>
          </a:p>
          <a:p>
            <a:pPr marL="285750" indent="-285750">
              <a:buFont typeface="Arial" panose="020B0604020202020204" pitchFamily="34" charset="0"/>
              <a:buChar char="•"/>
            </a:pPr>
            <a:r>
              <a:rPr lang="it-IT" sz="3400" dirty="0">
                <a:effectLst/>
                <a:ea typeface="Calibri" panose="020F0502020204030204" pitchFamily="34" charset="0"/>
              </a:rPr>
              <a:t>Cicero, </a:t>
            </a:r>
            <a:r>
              <a:rPr lang="it-IT" sz="3400" dirty="0" err="1">
                <a:effectLst/>
                <a:ea typeface="Calibri" panose="020F0502020204030204" pitchFamily="34" charset="0"/>
              </a:rPr>
              <a:t>Leuzzi</a:t>
            </a:r>
            <a:r>
              <a:rPr lang="it-IT" sz="3400" dirty="0">
                <a:effectLst/>
                <a:ea typeface="Calibri" panose="020F0502020204030204" pitchFamily="34" charset="0"/>
              </a:rPr>
              <a:t>, </a:t>
            </a:r>
            <a:r>
              <a:rPr lang="it-IT" sz="3400" i="1" dirty="0">
                <a:effectLst/>
                <a:ea typeface="Calibri" panose="020F0502020204030204" pitchFamily="34" charset="0"/>
              </a:rPr>
              <a:t>Dell’azione di riduzione da parte dei creditori dei legittimari pretermessi, </a:t>
            </a:r>
            <a:r>
              <a:rPr lang="it-IT" sz="3400" dirty="0">
                <a:effectLst/>
                <a:ea typeface="Calibri" panose="020F0502020204030204" pitchFamily="34" charset="0"/>
              </a:rPr>
              <a:t>in </a:t>
            </a:r>
            <a:r>
              <a:rPr lang="it-IT" sz="3400" i="1" dirty="0">
                <a:effectLst/>
                <a:ea typeface="Calibri" panose="020F0502020204030204" pitchFamily="34" charset="0"/>
              </a:rPr>
              <a:t>Riv. </a:t>
            </a:r>
            <a:r>
              <a:rPr lang="it-IT" sz="3400" i="1" dirty="0" err="1">
                <a:effectLst/>
                <a:ea typeface="Calibri" panose="020F0502020204030204" pitchFamily="34" charset="0"/>
              </a:rPr>
              <a:t>not</a:t>
            </a:r>
            <a:r>
              <a:rPr lang="it-IT" sz="3400" i="1" dirty="0">
                <a:effectLst/>
                <a:ea typeface="Calibri" panose="020F0502020204030204" pitchFamily="34" charset="0"/>
              </a:rPr>
              <a:t>.,</a:t>
            </a:r>
            <a:r>
              <a:rPr lang="it-IT" sz="3400" dirty="0">
                <a:effectLst/>
                <a:ea typeface="Calibri" panose="020F0502020204030204" pitchFamily="34" charset="0"/>
              </a:rPr>
              <a:t> 2019, 1133 ss. </a:t>
            </a:r>
            <a:endParaRPr lang="it-IT" sz="34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it-IT" sz="3400" dirty="0">
                <a:effectLst/>
                <a:ea typeface="Calibri" panose="020F0502020204030204" pitchFamily="34" charset="0"/>
              </a:rPr>
              <a:t>Criscuolo, </a:t>
            </a:r>
            <a:r>
              <a:rPr lang="it-IT" sz="3400" i="1" dirty="0">
                <a:effectLst/>
                <a:ea typeface="Calibri" panose="020F0502020204030204" pitchFamily="34" charset="0"/>
              </a:rPr>
              <a:t>La tutela dei creditori rispetto ad atti dispositivi della legittima, </a:t>
            </a:r>
            <a:r>
              <a:rPr lang="it-IT" sz="3400" dirty="0">
                <a:effectLst/>
                <a:ea typeface="Calibri" panose="020F0502020204030204" pitchFamily="34" charset="0"/>
              </a:rPr>
              <a:t>in </a:t>
            </a:r>
            <a:r>
              <a:rPr lang="it-IT" sz="3400" i="1" dirty="0">
                <a:effectLst/>
                <a:ea typeface="Calibri" panose="020F0502020204030204" pitchFamily="34" charset="0"/>
              </a:rPr>
              <a:t>Tradizione e modernità del diritto ereditario nella prassi notarile, </a:t>
            </a:r>
            <a:r>
              <a:rPr lang="it-IT" sz="3400" dirty="0">
                <a:effectLst/>
                <a:ea typeface="Calibri" panose="020F0502020204030204" pitchFamily="34" charset="0"/>
              </a:rPr>
              <a:t>I Quaderni della Fondazione italiana del notariato, e-library; Id., </a:t>
            </a:r>
            <a:r>
              <a:rPr lang="it-IT" sz="3400" i="1" dirty="0">
                <a:effectLst/>
                <a:ea typeface="Calibri" panose="020F0502020204030204" pitchFamily="34" charset="0"/>
              </a:rPr>
              <a:t>La tutela dei creditori rispetto ad atti dispositivi della legittima,</a:t>
            </a:r>
            <a:r>
              <a:rPr lang="it-IT" sz="3400" dirty="0">
                <a:effectLst/>
                <a:ea typeface="Calibri" panose="020F0502020204030204" pitchFamily="34" charset="0"/>
              </a:rPr>
              <a:t> in </a:t>
            </a:r>
            <a:r>
              <a:rPr lang="it-IT" sz="3400" i="1" dirty="0">
                <a:effectLst/>
                <a:ea typeface="Calibri" panose="020F0502020204030204" pitchFamily="34" charset="0"/>
              </a:rPr>
              <a:t>Successioni e donazioni,</a:t>
            </a:r>
            <a:r>
              <a:rPr lang="it-IT" sz="3400" dirty="0">
                <a:effectLst/>
                <a:ea typeface="Calibri" panose="020F0502020204030204" pitchFamily="34" charset="0"/>
              </a:rPr>
              <a:t> diretto da G. Iaccarino, Milano, 2017, Tomo primo, 1463 ss.; </a:t>
            </a:r>
          </a:p>
          <a:p>
            <a:pPr marL="285750" indent="-285750"/>
            <a:r>
              <a:rPr lang="it-IT" sz="3400" dirty="0">
                <a:effectLst/>
                <a:ea typeface="Calibri" panose="020F0502020204030204" pitchFamily="34" charset="0"/>
                <a:cs typeface="Times New Roman" panose="02020603050405020304" pitchFamily="18" charset="0"/>
              </a:rPr>
              <a:t>De Rosa, in </a:t>
            </a:r>
            <a:r>
              <a:rPr lang="it-IT" sz="3400" i="1" dirty="0">
                <a:effectLst/>
                <a:ea typeface="Calibri" panose="020F0502020204030204" pitchFamily="34" charset="0"/>
                <a:cs typeface="Times New Roman" panose="02020603050405020304" pitchFamily="18" charset="0"/>
              </a:rPr>
              <a:t>Comm. cod. civ.</a:t>
            </a:r>
            <a:r>
              <a:rPr lang="it-IT" sz="3400" dirty="0">
                <a:effectLst/>
                <a:ea typeface="Calibri" panose="020F0502020204030204" pitchFamily="34" charset="0"/>
                <a:cs typeface="Times New Roman" panose="02020603050405020304" pitchFamily="18" charset="0"/>
              </a:rPr>
              <a:t> diretto da E. Gabrielli, sub. art. 557, 536;</a:t>
            </a:r>
          </a:p>
          <a:p>
            <a:pPr marL="285750" indent="-285750"/>
            <a:r>
              <a:rPr lang="it-IT" sz="3400" dirty="0">
                <a:effectLst/>
                <a:ea typeface="Calibri" panose="020F0502020204030204" pitchFamily="34" charset="0"/>
                <a:cs typeface="Times New Roman" panose="02020603050405020304" pitchFamily="18" charset="0"/>
              </a:rPr>
              <a:t>Gazzoni, </a:t>
            </a:r>
            <a:r>
              <a:rPr lang="it-IT" sz="3400" i="1" dirty="0">
                <a:effectLst/>
                <a:ea typeface="Calibri" panose="020F0502020204030204" pitchFamily="34" charset="0"/>
                <a:cs typeface="Times New Roman" panose="02020603050405020304" pitchFamily="18" charset="0"/>
              </a:rPr>
              <a:t>Manuale di diritto privato,</a:t>
            </a:r>
            <a:r>
              <a:rPr lang="it-IT" sz="3400" dirty="0">
                <a:effectLst/>
                <a:ea typeface="Calibri" panose="020F0502020204030204" pitchFamily="34" charset="0"/>
                <a:cs typeface="Times New Roman" panose="02020603050405020304" pitchFamily="18" charset="0"/>
              </a:rPr>
              <a:t> Napoli, 2011, 490.</a:t>
            </a:r>
          </a:p>
          <a:p>
            <a:pPr marL="285750" indent="-285750">
              <a:buFont typeface="Arial" panose="020B0604020202020204" pitchFamily="34" charset="0"/>
              <a:buChar char="•"/>
            </a:pPr>
            <a:r>
              <a:rPr lang="it-IT" sz="3400" dirty="0">
                <a:effectLst/>
                <a:ea typeface="Calibri" panose="020F0502020204030204" pitchFamily="34" charset="0"/>
              </a:rPr>
              <a:t>Mazzamuto, </a:t>
            </a:r>
            <a:r>
              <a:rPr lang="it-IT" sz="3400" i="1" dirty="0">
                <a:effectLst/>
                <a:ea typeface="Calibri" panose="020F0502020204030204" pitchFamily="34" charset="0"/>
              </a:rPr>
              <a:t>La tutela dei creditori personali del legittimario leso o pretermesso,</a:t>
            </a:r>
            <a:r>
              <a:rPr lang="it-IT" sz="3400" dirty="0">
                <a:effectLst/>
                <a:ea typeface="Calibri" panose="020F0502020204030204" pitchFamily="34" charset="0"/>
              </a:rPr>
              <a:t> in </a:t>
            </a:r>
            <a:r>
              <a:rPr lang="it-IT" sz="3400" u="sng" dirty="0">
                <a:solidFill>
                  <a:srgbClr val="0563C1"/>
                </a:solidFill>
                <a:effectLst/>
                <a:ea typeface="Calibri" panose="020F0502020204030204" pitchFamily="34" charset="0"/>
                <a:cs typeface="Times New Roman" panose="02020603050405020304" pitchFamily="18" charset="0"/>
                <a:hlinkClick r:id="rId2"/>
              </a:rPr>
              <a:t>www.comparazionedirittocivile.it</a:t>
            </a:r>
            <a:r>
              <a:rPr lang="it-IT" sz="3400" u="sng" dirty="0">
                <a:solidFill>
                  <a:srgbClr val="0563C1"/>
                </a:solidFill>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it-IT" sz="3400" dirty="0">
                <a:effectLst/>
                <a:ea typeface="Calibri" panose="020F0502020204030204" pitchFamily="34" charset="0"/>
              </a:rPr>
              <a:t>A.C. Pelosi, </a:t>
            </a:r>
            <a:r>
              <a:rPr lang="it-IT" sz="3400" i="1" dirty="0">
                <a:effectLst/>
                <a:ea typeface="Calibri" panose="020F0502020204030204" pitchFamily="34" charset="0"/>
              </a:rPr>
              <a:t>Comm. cod. civ.,</a:t>
            </a:r>
            <a:r>
              <a:rPr lang="it-IT" sz="3400" dirty="0">
                <a:effectLst/>
                <a:ea typeface="Calibri" panose="020F0502020204030204" pitchFamily="34" charset="0"/>
              </a:rPr>
              <a:t> diretto da Gabrielli, Delle successioni * sub. art. 524 c.c., 384 s.; </a:t>
            </a:r>
            <a:endParaRPr lang="it-IT" sz="34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it-IT" sz="3400" dirty="0" err="1">
                <a:effectLst/>
                <a:ea typeface="Calibri" panose="020F0502020204030204" pitchFamily="34" charset="0"/>
                <a:cs typeface="Times New Roman" panose="02020603050405020304" pitchFamily="18" charset="0"/>
              </a:rPr>
              <a:t>Pagliantini</a:t>
            </a:r>
            <a:r>
              <a:rPr lang="it-IT" sz="3400" dirty="0">
                <a:effectLst/>
                <a:ea typeface="Calibri" panose="020F0502020204030204" pitchFamily="34" charset="0"/>
                <a:cs typeface="Times New Roman" panose="02020603050405020304" pitchFamily="18" charset="0"/>
              </a:rPr>
              <a:t>, </a:t>
            </a:r>
            <a:r>
              <a:rPr lang="it-IT" sz="3400" i="1" dirty="0">
                <a:effectLst/>
                <a:ea typeface="Calibri" panose="020F0502020204030204" pitchFamily="34" charset="0"/>
                <a:cs typeface="Times New Roman" panose="02020603050405020304" pitchFamily="18" charset="0"/>
              </a:rPr>
              <a:t>La frode per testamento ai creditori del legittimario: sulla c.d. volontà testamentaria negativa e tecniche di tutela dei creditori,</a:t>
            </a:r>
            <a:r>
              <a:rPr lang="it-IT" sz="3400" dirty="0">
                <a:effectLst/>
                <a:ea typeface="Calibri" panose="020F0502020204030204" pitchFamily="34" charset="0"/>
                <a:cs typeface="Times New Roman" panose="02020603050405020304" pitchFamily="18" charset="0"/>
              </a:rPr>
              <a:t> in </a:t>
            </a:r>
            <a:r>
              <a:rPr lang="it-IT" sz="3400" i="1" dirty="0">
                <a:effectLst/>
                <a:ea typeface="Calibri" panose="020F0502020204030204" pitchFamily="34" charset="0"/>
                <a:cs typeface="Times New Roman" panose="02020603050405020304" pitchFamily="18" charset="0"/>
              </a:rPr>
              <a:t>Tradizione e</a:t>
            </a:r>
            <a:r>
              <a:rPr lang="it-IT" sz="3400" dirty="0">
                <a:effectLst/>
                <a:ea typeface="Calibri" panose="020F0502020204030204" pitchFamily="34" charset="0"/>
                <a:cs typeface="Times New Roman" panose="02020603050405020304" pitchFamily="18" charset="0"/>
              </a:rPr>
              <a:t> </a:t>
            </a:r>
            <a:r>
              <a:rPr lang="it-IT" sz="3400" i="1" dirty="0">
                <a:effectLst/>
                <a:ea typeface="Calibri" panose="020F0502020204030204" pitchFamily="34" charset="0"/>
                <a:cs typeface="Times New Roman" panose="02020603050405020304" pitchFamily="18" charset="0"/>
              </a:rPr>
              <a:t>modernità del diritto ereditario nella prassi notarile, </a:t>
            </a:r>
            <a:r>
              <a:rPr lang="it-IT" sz="3400" dirty="0">
                <a:effectLst/>
                <a:ea typeface="Calibri" panose="020F0502020204030204" pitchFamily="34" charset="0"/>
                <a:cs typeface="Times New Roman" panose="02020603050405020304" pitchFamily="18" charset="0"/>
              </a:rPr>
              <a:t>I Quaderni della Fondazione italiana del notariato, e-library</a:t>
            </a:r>
          </a:p>
          <a:p>
            <a:pPr marL="285750" indent="-285750">
              <a:buFont typeface="Arial" panose="020B0604020202020204" pitchFamily="34" charset="0"/>
              <a:buChar char="•"/>
            </a:pPr>
            <a:r>
              <a:rPr lang="it-IT" sz="3400" dirty="0" err="1">
                <a:effectLst/>
                <a:ea typeface="Calibri" panose="020F0502020204030204" pitchFamily="34" charset="0"/>
                <a:cs typeface="Times New Roman" panose="02020603050405020304" pitchFamily="18" charset="0"/>
              </a:rPr>
              <a:t>Pagliantini</a:t>
            </a:r>
            <a:r>
              <a:rPr lang="it-IT" sz="3400" dirty="0">
                <a:effectLst/>
                <a:ea typeface="Calibri" panose="020F0502020204030204" pitchFamily="34" charset="0"/>
                <a:cs typeface="Times New Roman" panose="02020603050405020304" pitchFamily="18" charset="0"/>
              </a:rPr>
              <a:t>, </a:t>
            </a:r>
            <a:r>
              <a:rPr lang="it-IT" sz="3400" i="1" dirty="0">
                <a:effectLst/>
                <a:ea typeface="Calibri" panose="020F0502020204030204" pitchFamily="34" charset="0"/>
                <a:cs typeface="Times New Roman" panose="02020603050405020304" pitchFamily="18" charset="0"/>
              </a:rPr>
              <a:t>Legittimario pretermesso, fallimento e rinunzia all’azione di riduzione: spigolature sulla cd. volontà testamentaria negativa e tutela dei creditori, </a:t>
            </a:r>
            <a:r>
              <a:rPr lang="it-IT" sz="3400" dirty="0">
                <a:effectLst/>
                <a:ea typeface="Calibri" panose="020F0502020204030204" pitchFamily="34" charset="0"/>
                <a:cs typeface="Times New Roman" panose="02020603050405020304" pitchFamily="18" charset="0"/>
              </a:rPr>
              <a:t>in </a:t>
            </a:r>
            <a:r>
              <a:rPr lang="it-IT" sz="3400" i="1" dirty="0">
                <a:effectLst/>
                <a:ea typeface="Calibri" panose="020F0502020204030204" pitchFamily="34" charset="0"/>
                <a:cs typeface="Times New Roman" panose="02020603050405020304" pitchFamily="18" charset="0"/>
              </a:rPr>
              <a:t>Diritto delle successioni e della famiglia,</a:t>
            </a:r>
            <a:r>
              <a:rPr lang="it-IT" sz="3400" dirty="0">
                <a:effectLst/>
                <a:ea typeface="Calibri" panose="020F0502020204030204" pitchFamily="34" charset="0"/>
                <a:cs typeface="Times New Roman" panose="02020603050405020304" pitchFamily="18" charset="0"/>
              </a:rPr>
              <a:t> 2015</a:t>
            </a:r>
            <a:r>
              <a:rPr lang="it-IT" sz="3400" dirty="0">
                <a:ea typeface="Calibri" panose="020F0502020204030204" pitchFamily="34" charset="0"/>
                <a:cs typeface="Times New Roman" panose="02020603050405020304" pitchFamily="18" charset="0"/>
              </a:rPr>
              <a:t>;</a:t>
            </a:r>
          </a:p>
          <a:p>
            <a:pPr marL="285750" indent="-285750"/>
            <a:r>
              <a:rPr lang="it-IT" sz="3400" dirty="0">
                <a:effectLst/>
                <a:ea typeface="Calibri" panose="020F0502020204030204" pitchFamily="34" charset="0"/>
                <a:cs typeface="Times New Roman" panose="02020603050405020304" pitchFamily="18" charset="0"/>
              </a:rPr>
              <a:t>Realmonte, </a:t>
            </a:r>
            <a:r>
              <a:rPr lang="it-IT" sz="3400" i="1" dirty="0">
                <a:effectLst/>
                <a:ea typeface="Calibri" panose="020F0502020204030204" pitchFamily="34" charset="0"/>
                <a:cs typeface="Times New Roman" panose="02020603050405020304" pitchFamily="18" charset="0"/>
              </a:rPr>
              <a:t>La tutela dei creditori personali del legittimario,</a:t>
            </a:r>
            <a:r>
              <a:rPr lang="it-IT" sz="3400" dirty="0">
                <a:effectLst/>
                <a:ea typeface="Calibri" panose="020F0502020204030204" pitchFamily="34" charset="0"/>
                <a:cs typeface="Times New Roman" panose="02020603050405020304" pitchFamily="18" charset="0"/>
              </a:rPr>
              <a:t> in Scritti in onore di Luigi Mengoni, I, </a:t>
            </a:r>
            <a:r>
              <a:rPr lang="it-IT" sz="3400" i="1" dirty="0">
                <a:effectLst/>
                <a:ea typeface="Calibri" panose="020F0502020204030204" pitchFamily="34" charset="0"/>
                <a:cs typeface="Times New Roman" panose="02020603050405020304" pitchFamily="18" charset="0"/>
              </a:rPr>
              <a:t>Diritto civile, </a:t>
            </a:r>
            <a:r>
              <a:rPr lang="it-IT" sz="3400" dirty="0">
                <a:effectLst/>
                <a:ea typeface="Calibri" panose="020F0502020204030204" pitchFamily="34" charset="0"/>
                <a:cs typeface="Times New Roman" panose="02020603050405020304" pitchFamily="18" charset="0"/>
              </a:rPr>
              <a:t>Milano, 1995, 637;</a:t>
            </a:r>
          </a:p>
          <a:p>
            <a:pPr marL="285750" indent="-285750"/>
            <a:r>
              <a:rPr lang="it-IT" sz="3400" dirty="0" err="1">
                <a:effectLst/>
                <a:ea typeface="Calibri" panose="020F0502020204030204" pitchFamily="34" charset="0"/>
              </a:rPr>
              <a:t>Stefini</a:t>
            </a:r>
            <a:r>
              <a:rPr lang="it-IT" sz="3400" dirty="0">
                <a:effectLst/>
                <a:ea typeface="Calibri" panose="020F0502020204030204" pitchFamily="34" charset="0"/>
              </a:rPr>
              <a:t>, </a:t>
            </a:r>
            <a:r>
              <a:rPr lang="it-IT" sz="3400" i="1" dirty="0">
                <a:effectLst/>
                <a:ea typeface="Calibri" panose="020F0502020204030204" pitchFamily="34" charset="0"/>
              </a:rPr>
              <a:t>Atti </a:t>
            </a:r>
            <a:r>
              <a:rPr lang="it-IT" sz="3400" i="1" dirty="0" err="1">
                <a:effectLst/>
                <a:ea typeface="Calibri" panose="020F0502020204030204" pitchFamily="34" charset="0"/>
              </a:rPr>
              <a:t>dismissivi</a:t>
            </a:r>
            <a:r>
              <a:rPr lang="it-IT" sz="3400" i="1" dirty="0">
                <a:effectLst/>
                <a:ea typeface="Calibri" panose="020F0502020204030204" pitchFamily="34" charset="0"/>
              </a:rPr>
              <a:t> di diritti successori e tutela del credito,</a:t>
            </a:r>
            <a:r>
              <a:rPr lang="it-IT" sz="3400" dirty="0">
                <a:effectLst/>
                <a:ea typeface="Calibri" panose="020F0502020204030204" pitchFamily="34" charset="0"/>
              </a:rPr>
              <a:t> in </a:t>
            </a:r>
            <a:r>
              <a:rPr lang="it-IT" sz="3400" i="1" dirty="0">
                <a:effectLst/>
                <a:ea typeface="Calibri" panose="020F0502020204030204" pitchFamily="34" charset="0"/>
              </a:rPr>
              <a:t>Nuova giur. civ. comm.,</a:t>
            </a:r>
            <a:r>
              <a:rPr lang="it-IT" sz="3400" dirty="0">
                <a:effectLst/>
                <a:ea typeface="Calibri" panose="020F0502020204030204" pitchFamily="34" charset="0"/>
              </a:rPr>
              <a:t> 2017, II, 1731 ss.</a:t>
            </a:r>
            <a:endParaRPr lang="it-IT" sz="34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it-IT" sz="2600" dirty="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268099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E57C13-57BB-4AF6-B9DA-2DA58E6D7349}"/>
              </a:ext>
            </a:extLst>
          </p:cNvPr>
          <p:cNvSpPr>
            <a:spLocks noGrp="1"/>
          </p:cNvSpPr>
          <p:nvPr>
            <p:ph type="title"/>
          </p:nvPr>
        </p:nvSpPr>
        <p:spPr/>
        <p:txBody>
          <a:bodyPr/>
          <a:lstStyle/>
          <a:p>
            <a:pPr algn="ctr"/>
            <a:r>
              <a:rPr lang="it-IT" dirty="0"/>
              <a:t>I princìpi costituzionale che tutelano contrapposti interessi</a:t>
            </a:r>
          </a:p>
        </p:txBody>
      </p:sp>
      <p:sp>
        <p:nvSpPr>
          <p:cNvPr id="3" name="Segnaposto contenuto 2">
            <a:extLst>
              <a:ext uri="{FF2B5EF4-FFF2-40B4-BE49-F238E27FC236}">
                <a16:creationId xmlns:a16="http://schemas.microsoft.com/office/drawing/2014/main" id="{A6CE78B7-193A-4B7A-9DAE-1FC52FD16CB1}"/>
              </a:ext>
            </a:extLst>
          </p:cNvPr>
          <p:cNvSpPr>
            <a:spLocks noGrp="1"/>
          </p:cNvSpPr>
          <p:nvPr>
            <p:ph idx="1"/>
          </p:nvPr>
        </p:nvSpPr>
        <p:spPr/>
        <p:txBody>
          <a:bodyPr>
            <a:normAutofit fontScale="92500" lnSpcReduction="10000"/>
          </a:bodyPr>
          <a:lstStyle/>
          <a:p>
            <a:pPr indent="450215" algn="just">
              <a:lnSpc>
                <a:spcPct val="107000"/>
              </a:lnSpc>
              <a:spcAft>
                <a:spcPts val="800"/>
              </a:spcAft>
            </a:pPr>
            <a:r>
              <a:rPr lang="it-IT" b="1" dirty="0">
                <a:solidFill>
                  <a:srgbClr val="00B0F0"/>
                </a:solidFill>
                <a:effectLst/>
                <a:ea typeface="Calibri" panose="020F0502020204030204" pitchFamily="34" charset="0"/>
                <a:cs typeface="Times New Roman" panose="02020603050405020304" pitchFamily="18" charset="0"/>
              </a:rPr>
              <a:t>La tutela della libertà testamentaria, </a:t>
            </a:r>
            <a:r>
              <a:rPr lang="it-IT" dirty="0">
                <a:effectLst/>
                <a:ea typeface="Calibri" panose="020F0502020204030204" pitchFamily="34" charset="0"/>
                <a:cs typeface="Times New Roman" panose="02020603050405020304" pitchFamily="18" charset="0"/>
              </a:rPr>
              <a:t>in forza della quale il testatore è libero di destinare il patrimonio </a:t>
            </a:r>
            <a:r>
              <a:rPr lang="it-IT" i="1" dirty="0">
                <a:effectLst/>
                <a:ea typeface="Calibri" panose="020F0502020204030204" pitchFamily="34" charset="0"/>
                <a:cs typeface="Times New Roman" panose="02020603050405020304" pitchFamily="18" charset="0"/>
              </a:rPr>
              <a:t>post </a:t>
            </a:r>
            <a:r>
              <a:rPr lang="it-IT" i="1" dirty="0" err="1">
                <a:effectLst/>
                <a:ea typeface="Calibri" panose="020F0502020204030204" pitchFamily="34" charset="0"/>
                <a:cs typeface="Times New Roman" panose="02020603050405020304" pitchFamily="18" charset="0"/>
              </a:rPr>
              <a:t>mortem</a:t>
            </a:r>
            <a:r>
              <a:rPr lang="it-IT" dirty="0">
                <a:effectLst/>
                <a:ea typeface="Calibri" panose="020F0502020204030204" pitchFamily="34" charset="0"/>
                <a:cs typeface="Times New Roman" panose="02020603050405020304" pitchFamily="18" charset="0"/>
              </a:rPr>
              <a:t> come ritiene più opportuno (art. 42, comma 4, Cost.)</a:t>
            </a:r>
          </a:p>
          <a:p>
            <a:pPr indent="450215" algn="just">
              <a:lnSpc>
                <a:spcPct val="107000"/>
              </a:lnSpc>
              <a:spcAft>
                <a:spcPts val="800"/>
              </a:spcAft>
            </a:pPr>
            <a:r>
              <a:rPr lang="it-IT" b="1" dirty="0">
                <a:solidFill>
                  <a:srgbClr val="00B050"/>
                </a:solidFill>
                <a:effectLst/>
                <a:ea typeface="Calibri" panose="020F0502020204030204" pitchFamily="34" charset="0"/>
                <a:cs typeface="Times New Roman" panose="02020603050405020304" pitchFamily="18" charset="0"/>
              </a:rPr>
              <a:t>La tutela delle ragioni dei creditori </a:t>
            </a:r>
            <a:r>
              <a:rPr lang="it-IT" dirty="0">
                <a:effectLst/>
                <a:ea typeface="Calibri" panose="020F0502020204030204" pitchFamily="34" charset="0"/>
                <a:cs typeface="Times New Roman" panose="02020603050405020304" pitchFamily="18" charset="0"/>
              </a:rPr>
              <a:t>di soddisfarsi sui beni del debitore. «</a:t>
            </a:r>
            <a:r>
              <a:rPr lang="it-IT" i="1" dirty="0">
                <a:effectLst/>
                <a:ea typeface="Calibri" panose="020F0502020204030204" pitchFamily="34" charset="0"/>
                <a:cs typeface="Times New Roman" panose="02020603050405020304" pitchFamily="18" charset="0"/>
              </a:rPr>
              <a:t>Tutti possono agire in giudizio per la tutela dei propri diritti e interessi legittimi</a:t>
            </a:r>
            <a:r>
              <a:rPr lang="it-IT" dirty="0">
                <a:effectLst/>
                <a:ea typeface="Calibri" panose="020F0502020204030204" pitchFamily="34" charset="0"/>
                <a:cs typeface="Times New Roman" panose="02020603050405020304" pitchFamily="18" charset="0"/>
              </a:rPr>
              <a:t>» (art. 24, comma 1, Cost.).</a:t>
            </a:r>
          </a:p>
          <a:p>
            <a:pPr indent="450215" algn="just">
              <a:lnSpc>
                <a:spcPct val="107000"/>
              </a:lnSpc>
              <a:spcAft>
                <a:spcPts val="800"/>
              </a:spcAft>
            </a:pPr>
            <a:r>
              <a:rPr lang="it-IT" b="1" dirty="0">
                <a:solidFill>
                  <a:srgbClr val="FF0000"/>
                </a:solidFill>
                <a:effectLst/>
                <a:ea typeface="Calibri" panose="020F0502020204030204" pitchFamily="34" charset="0"/>
                <a:cs typeface="Times New Roman" panose="02020603050405020304" pitchFamily="18" charset="0"/>
              </a:rPr>
              <a:t>La tutela del risparmio </a:t>
            </a:r>
            <a:r>
              <a:rPr lang="it-IT" dirty="0">
                <a:effectLst/>
                <a:ea typeface="Calibri" panose="020F0502020204030204" pitchFamily="34" charset="0"/>
                <a:cs typeface="Times New Roman" panose="02020603050405020304" pitchFamily="18" charset="0"/>
              </a:rPr>
              <a:t>(art. 47, comma 1, Cost.). Il debitore risponde delle sue obbligazioni con tutti i suoi beni “presenti e futuri” (art. 2740 c.c.). </a:t>
            </a:r>
          </a:p>
          <a:p>
            <a:pPr marL="0" indent="0">
              <a:buNone/>
            </a:pPr>
            <a:endParaRPr lang="it-IT" dirty="0"/>
          </a:p>
        </p:txBody>
      </p:sp>
    </p:spTree>
    <p:extLst>
      <p:ext uri="{BB962C8B-B14F-4D97-AF65-F5344CB8AC3E}">
        <p14:creationId xmlns:p14="http://schemas.microsoft.com/office/powerpoint/2010/main" val="3906590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A1BD73-0251-4AA1-864E-1C74A4F7A080}"/>
              </a:ext>
            </a:extLst>
          </p:cNvPr>
          <p:cNvSpPr>
            <a:spLocks noGrp="1"/>
          </p:cNvSpPr>
          <p:nvPr>
            <p:ph type="title"/>
          </p:nvPr>
        </p:nvSpPr>
        <p:spPr/>
        <p:txBody>
          <a:bodyPr/>
          <a:lstStyle/>
          <a:p>
            <a:pPr algn="ctr"/>
            <a:r>
              <a:rPr lang="it-IT" dirty="0"/>
              <a:t>Tutela del patrimonio da parte del testatore</a:t>
            </a:r>
            <a:br>
              <a:rPr lang="it-IT" dirty="0"/>
            </a:br>
            <a:r>
              <a:rPr lang="it-IT" dirty="0"/>
              <a:t>Motivo illecito?</a:t>
            </a:r>
          </a:p>
        </p:txBody>
      </p:sp>
      <p:sp>
        <p:nvSpPr>
          <p:cNvPr id="3" name="Segnaposto contenuto 2">
            <a:extLst>
              <a:ext uri="{FF2B5EF4-FFF2-40B4-BE49-F238E27FC236}">
                <a16:creationId xmlns:a16="http://schemas.microsoft.com/office/drawing/2014/main" id="{3EF0FE81-EAD4-45CE-9A08-D50EE82E8178}"/>
              </a:ext>
            </a:extLst>
          </p:cNvPr>
          <p:cNvSpPr>
            <a:spLocks noGrp="1"/>
          </p:cNvSpPr>
          <p:nvPr>
            <p:ph idx="1"/>
          </p:nvPr>
        </p:nvSpPr>
        <p:spPr/>
        <p:txBody>
          <a:bodyPr>
            <a:normAutofit lnSpcReduction="10000"/>
          </a:bodyPr>
          <a:lstStyle/>
          <a:p>
            <a:pPr indent="450215" algn="just"/>
            <a:r>
              <a:rPr lang="it-IT" sz="2400" dirty="0">
                <a:effectLst/>
                <a:ea typeface="Calibri" panose="020F0502020204030204" pitchFamily="34" charset="0"/>
              </a:rPr>
              <a:t>A mio parere non deve considerarsi motivo illecito </a:t>
            </a:r>
            <a:r>
              <a:rPr lang="it-IT" sz="2400" b="1" dirty="0">
                <a:solidFill>
                  <a:schemeClr val="accent2"/>
                </a:solidFill>
                <a:effectLst/>
                <a:ea typeface="Calibri" panose="020F0502020204030204" pitchFamily="34" charset="0"/>
              </a:rPr>
              <a:t>la volontà del testatore di evitare l’aggressione del suo patrimonio da parte di creditori del legittimario</a:t>
            </a:r>
            <a:r>
              <a:rPr lang="it-IT" sz="2400" dirty="0">
                <a:effectLst/>
                <a:ea typeface="Calibri" panose="020F0502020204030204" pitchFamily="34" charset="0"/>
              </a:rPr>
              <a:t>; </a:t>
            </a:r>
          </a:p>
          <a:p>
            <a:pPr indent="450215" algn="just"/>
            <a:r>
              <a:rPr lang="it-IT" sz="2400" dirty="0">
                <a:effectLst/>
                <a:ea typeface="Calibri" panose="020F0502020204030204" pitchFamily="34" charset="0"/>
              </a:rPr>
              <a:t>molto difficilmente può trovare applicazione </a:t>
            </a:r>
            <a:r>
              <a:rPr lang="it-IT" sz="2400" i="1" dirty="0">
                <a:effectLst/>
                <a:ea typeface="Calibri" panose="020F0502020204030204" pitchFamily="34" charset="0"/>
              </a:rPr>
              <a:t>la nullità della disposizione testamentaria per motivo illecito,</a:t>
            </a:r>
            <a:r>
              <a:rPr lang="it-IT" sz="2400" dirty="0">
                <a:effectLst/>
                <a:ea typeface="Calibri" panose="020F0502020204030204" pitchFamily="34" charset="0"/>
              </a:rPr>
              <a:t> ai sensi dell’art. 626 c.c., poiché, se anche si dovesse considerare illecito, </a:t>
            </a:r>
            <a:r>
              <a:rPr lang="it-IT" sz="2400" b="1" dirty="0">
                <a:solidFill>
                  <a:srgbClr val="FF0000"/>
                </a:solidFill>
                <a:effectLst/>
                <a:ea typeface="Calibri" panose="020F0502020204030204" pitchFamily="34" charset="0"/>
              </a:rPr>
              <a:t>il motivo di evitare l’aggressione dei creditori, di regola, non risulta dal testamento e non è il motivo esclusivo che ha determinato il testatore a disporre. </a:t>
            </a:r>
          </a:p>
          <a:p>
            <a:pPr indent="450215" algn="just"/>
            <a:r>
              <a:rPr lang="it-IT" sz="2400" dirty="0">
                <a:effectLst/>
                <a:ea typeface="Calibri" panose="020F0502020204030204" pitchFamily="34" charset="0"/>
              </a:rPr>
              <a:t>Secondo autorevole dottrina (Caccavale, </a:t>
            </a:r>
            <a:r>
              <a:rPr lang="it-IT" sz="2400" i="1" dirty="0">
                <a:effectLst/>
                <a:ea typeface="Calibri" panose="020F0502020204030204" pitchFamily="34" charset="0"/>
              </a:rPr>
              <a:t>contra</a:t>
            </a:r>
            <a:r>
              <a:rPr lang="it-IT" sz="2400" dirty="0">
                <a:effectLst/>
                <a:ea typeface="Calibri" panose="020F0502020204030204" pitchFamily="34" charset="0"/>
              </a:rPr>
              <a:t> </a:t>
            </a:r>
            <a:r>
              <a:rPr lang="it-IT" sz="2400" dirty="0" err="1">
                <a:effectLst/>
                <a:ea typeface="Calibri" panose="020F0502020204030204" pitchFamily="34" charset="0"/>
              </a:rPr>
              <a:t>Pagliantini</a:t>
            </a:r>
            <a:r>
              <a:rPr lang="it-IT" sz="2400" dirty="0">
                <a:effectLst/>
                <a:ea typeface="Calibri" panose="020F0502020204030204" pitchFamily="34" charset="0"/>
              </a:rPr>
              <a:t>), rientra nella libertà del testatore preservare i suoi beni da aggressioni dei creditori di un legittimario i quali, durante la vita del testatore, non vantano alcuna pretesa né alcuna possibile azione sui beni del </a:t>
            </a:r>
            <a:r>
              <a:rPr lang="it-IT" sz="2400" i="1" dirty="0">
                <a:effectLst/>
                <a:ea typeface="Calibri" panose="020F0502020204030204" pitchFamily="34" charset="0"/>
              </a:rPr>
              <a:t>de </a:t>
            </a:r>
            <a:r>
              <a:rPr lang="it-IT" sz="2400" i="1" dirty="0" err="1">
                <a:effectLst/>
                <a:ea typeface="Calibri" panose="020F0502020204030204" pitchFamily="34" charset="0"/>
              </a:rPr>
              <a:t>cuius</a:t>
            </a:r>
            <a:r>
              <a:rPr lang="it-IT" sz="2400" dirty="0">
                <a:effectLst/>
                <a:ea typeface="Calibri" panose="020F0502020204030204" pitchFamily="34" charset="0"/>
              </a:rPr>
              <a:t> che potrebbe tranquillamente consumare a suo piacimento il proprio patrimonio senza che i predetti creditori possano dolersene</a:t>
            </a:r>
            <a:r>
              <a:rPr lang="it-IT" sz="1800" dirty="0">
                <a:effectLst/>
                <a:ea typeface="Calibri" panose="020F0502020204030204" pitchFamily="34" charset="0"/>
              </a:rPr>
              <a:t>.</a:t>
            </a:r>
            <a:endParaRPr lang="it-IT" dirty="0"/>
          </a:p>
        </p:txBody>
      </p:sp>
    </p:spTree>
    <p:extLst>
      <p:ext uri="{BB962C8B-B14F-4D97-AF65-F5344CB8AC3E}">
        <p14:creationId xmlns:p14="http://schemas.microsoft.com/office/powerpoint/2010/main" val="368447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CF6A69-675C-4AE4-80C7-432978423096}"/>
              </a:ext>
            </a:extLst>
          </p:cNvPr>
          <p:cNvSpPr>
            <a:spLocks noGrp="1"/>
          </p:cNvSpPr>
          <p:nvPr>
            <p:ph type="title"/>
          </p:nvPr>
        </p:nvSpPr>
        <p:spPr/>
        <p:txBody>
          <a:bodyPr/>
          <a:lstStyle/>
          <a:p>
            <a:pPr algn="ctr"/>
            <a:r>
              <a:rPr lang="it-IT" dirty="0"/>
              <a:t>Il caso</a:t>
            </a:r>
          </a:p>
        </p:txBody>
      </p:sp>
      <p:sp>
        <p:nvSpPr>
          <p:cNvPr id="3" name="Segnaposto contenuto 2">
            <a:extLst>
              <a:ext uri="{FF2B5EF4-FFF2-40B4-BE49-F238E27FC236}">
                <a16:creationId xmlns:a16="http://schemas.microsoft.com/office/drawing/2014/main" id="{5DC7B5C5-82F5-43E8-972F-34887D3709B6}"/>
              </a:ext>
            </a:extLst>
          </p:cNvPr>
          <p:cNvSpPr>
            <a:spLocks noGrp="1"/>
          </p:cNvSpPr>
          <p:nvPr>
            <p:ph idx="1"/>
          </p:nvPr>
        </p:nvSpPr>
        <p:spPr>
          <a:xfrm>
            <a:off x="838200" y="1347788"/>
            <a:ext cx="10515600" cy="5395912"/>
          </a:xfrm>
        </p:spPr>
        <p:txBody>
          <a:bodyPr>
            <a:normAutofit fontScale="92500" lnSpcReduction="10000"/>
          </a:bodyPr>
          <a:lstStyle/>
          <a:p>
            <a:pPr indent="450215" algn="just">
              <a:lnSpc>
                <a:spcPct val="107000"/>
              </a:lnSpc>
              <a:spcAft>
                <a:spcPts val="800"/>
              </a:spcAft>
            </a:pPr>
            <a:r>
              <a:rPr lang="it-IT" sz="2400" dirty="0">
                <a:effectLst/>
                <a:ea typeface="Calibri" panose="020F0502020204030204" pitchFamily="34" charset="0"/>
                <a:cs typeface="Times New Roman" panose="02020603050405020304" pitchFamily="18" charset="0"/>
              </a:rPr>
              <a:t>Un istituto di credito vanta un titolo esecutivo per un debito di rilevante valore nei confronti di una società semplice e, in solido, dei due soci illimitatamente responsabili. La banca ricostruisce le vicende successorie dei due debitori e appura che gli stessi sono </a:t>
            </a:r>
            <a:r>
              <a:rPr lang="it-IT" sz="2400" b="1" dirty="0">
                <a:solidFill>
                  <a:srgbClr val="FF0000"/>
                </a:solidFill>
                <a:effectLst/>
                <a:ea typeface="Calibri" panose="020F0502020204030204" pitchFamily="34" charset="0"/>
                <a:cs typeface="Times New Roman" panose="02020603050405020304" pitchFamily="18" charset="0"/>
              </a:rPr>
              <a:t>legittimari preteriti della nonna paterna</a:t>
            </a:r>
            <a:r>
              <a:rPr lang="it-IT" sz="2400" b="1" dirty="0">
                <a:solidFill>
                  <a:schemeClr val="accent2"/>
                </a:solidFill>
                <a:effectLst/>
                <a:ea typeface="Calibri" panose="020F0502020204030204" pitchFamily="34" charset="0"/>
                <a:cs typeface="Times New Roman" panose="02020603050405020304" pitchFamily="18" charset="0"/>
              </a:rPr>
              <a:t>, per rappresentazione del padre deceduto prematuramente</a:t>
            </a:r>
            <a:r>
              <a:rPr lang="it-IT" sz="2400" dirty="0">
                <a:effectLst/>
                <a:ea typeface="Calibri" panose="020F0502020204030204" pitchFamily="34" charset="0"/>
                <a:cs typeface="Times New Roman" panose="02020603050405020304" pitchFamily="18" charset="0"/>
              </a:rPr>
              <a:t>; la nonna dei debitori aveva disposto </a:t>
            </a:r>
            <a:r>
              <a:rPr lang="it-IT" sz="2400" b="1" dirty="0">
                <a:solidFill>
                  <a:srgbClr val="0070C0"/>
                </a:solidFill>
                <a:effectLst/>
                <a:ea typeface="Calibri" panose="020F0502020204030204" pitchFamily="34" charset="0"/>
                <a:cs typeface="Times New Roman" panose="02020603050405020304" pitchFamily="18" charset="0"/>
              </a:rPr>
              <a:t>con testamento olografo dell’intero suo patrimonio a favore della figlia, zia dei debitori</a:t>
            </a:r>
            <a:r>
              <a:rPr lang="it-IT" sz="2400" dirty="0">
                <a:effectLst/>
                <a:ea typeface="Calibri" panose="020F0502020204030204" pitchFamily="34" charset="0"/>
                <a:cs typeface="Times New Roman" panose="02020603050405020304" pitchFamily="18" charset="0"/>
              </a:rPr>
              <a:t>, i quali risultavano totalmente pretermessi. La banca agiva nei confronti dei debitori al fine di surrogarsi, ai sensi dell’art. 2900 c.c., nei loro diritti di legittimari totalmente pretermessi ovvero per ottenere l’impugnazione di una loro eventuale rinuncia ai propri diritti ereditari, ai sensi dell’art. 524 c.c.</a:t>
            </a:r>
          </a:p>
          <a:p>
            <a:pPr indent="450215" algn="just">
              <a:lnSpc>
                <a:spcPct val="107000"/>
              </a:lnSpc>
              <a:spcAft>
                <a:spcPts val="800"/>
              </a:spcAft>
            </a:pPr>
            <a:r>
              <a:rPr lang="it-IT" sz="2400" b="1" dirty="0">
                <a:solidFill>
                  <a:srgbClr val="7030A0"/>
                </a:solidFill>
                <a:effectLst/>
                <a:ea typeface="Calibri" panose="020F0502020204030204" pitchFamily="34" charset="0"/>
                <a:cs typeface="Times New Roman" panose="02020603050405020304" pitchFamily="18" charset="0"/>
              </a:rPr>
              <a:t>Sia il tribunale sia la corte d’appello dichiaravano inammissibile la domanda proposta dalla banca</a:t>
            </a:r>
            <a:r>
              <a:rPr lang="it-IT" sz="2400" dirty="0">
                <a:effectLst/>
                <a:ea typeface="Calibri" panose="020F0502020204030204" pitchFamily="34" charset="0"/>
                <a:cs typeface="Times New Roman" panose="02020603050405020304" pitchFamily="18" charset="0"/>
              </a:rPr>
              <a:t>, per difetto di legittimazione attiva, sul presupposto che il creditore non possa annoverarsi tra gli “aventi causa” dei legittimari ai quali è riconosciuta dall’art. 557 c.c. la facoltà di esercitare l’azione di riduzione.</a:t>
            </a:r>
          </a:p>
          <a:p>
            <a:endParaRPr lang="it-IT" dirty="0"/>
          </a:p>
        </p:txBody>
      </p:sp>
    </p:spTree>
    <p:extLst>
      <p:ext uri="{BB962C8B-B14F-4D97-AF65-F5344CB8AC3E}">
        <p14:creationId xmlns:p14="http://schemas.microsoft.com/office/powerpoint/2010/main" val="3736010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E1694D-633F-4029-BD56-EFD60B97AC38}"/>
              </a:ext>
            </a:extLst>
          </p:cNvPr>
          <p:cNvSpPr>
            <a:spLocks noGrp="1"/>
          </p:cNvSpPr>
          <p:nvPr>
            <p:ph type="title"/>
          </p:nvPr>
        </p:nvSpPr>
        <p:spPr/>
        <p:txBody>
          <a:bodyPr>
            <a:normAutofit/>
          </a:bodyPr>
          <a:lstStyle/>
          <a:p>
            <a:pPr algn="ctr"/>
            <a:r>
              <a:rPr lang="it-IT" dirty="0"/>
              <a:t>Rinuncia all’eredità e rinuncia all’azione di riduzione - Differenze</a:t>
            </a:r>
          </a:p>
        </p:txBody>
      </p:sp>
      <p:sp>
        <p:nvSpPr>
          <p:cNvPr id="3" name="Segnaposto contenuto 2">
            <a:extLst>
              <a:ext uri="{FF2B5EF4-FFF2-40B4-BE49-F238E27FC236}">
                <a16:creationId xmlns:a16="http://schemas.microsoft.com/office/drawing/2014/main" id="{89722110-48BE-44F6-8CFF-2C6664F3B1CE}"/>
              </a:ext>
            </a:extLst>
          </p:cNvPr>
          <p:cNvSpPr>
            <a:spLocks noGrp="1"/>
          </p:cNvSpPr>
          <p:nvPr>
            <p:ph idx="1"/>
          </p:nvPr>
        </p:nvSpPr>
        <p:spPr/>
        <p:txBody>
          <a:bodyPr>
            <a:noAutofit/>
          </a:bodyPr>
          <a:lstStyle/>
          <a:p>
            <a:pPr indent="450215" algn="just">
              <a:lnSpc>
                <a:spcPct val="107000"/>
              </a:lnSpc>
              <a:spcAft>
                <a:spcPts val="800"/>
              </a:spcAft>
            </a:pPr>
            <a:r>
              <a:rPr lang="it-IT" sz="2000" b="1" dirty="0">
                <a:effectLst/>
                <a:ea typeface="Calibri" panose="020F0502020204030204" pitchFamily="34" charset="0"/>
                <a:cs typeface="Times New Roman" panose="02020603050405020304" pitchFamily="18" charset="0"/>
              </a:rPr>
              <a:t>Il chiamato all’eredità </a:t>
            </a:r>
            <a:r>
              <a:rPr lang="it-IT" sz="2000" dirty="0">
                <a:effectLst/>
                <a:ea typeface="Calibri" panose="020F0502020204030204" pitchFamily="34" charset="0"/>
                <a:cs typeface="Times New Roman" panose="02020603050405020304" pitchFamily="18" charset="0"/>
              </a:rPr>
              <a:t>è titolare di un diritto di accettare l’eredità e </a:t>
            </a:r>
            <a:r>
              <a:rPr lang="it-IT" sz="2000" b="1" dirty="0">
                <a:solidFill>
                  <a:srgbClr val="00B050"/>
                </a:solidFill>
                <a:effectLst/>
                <a:ea typeface="Calibri" panose="020F0502020204030204" pitchFamily="34" charset="0"/>
                <a:cs typeface="Times New Roman" panose="02020603050405020304" pitchFamily="18" charset="0"/>
              </a:rPr>
              <a:t>di perfezionare con l’accettazione l’acquisto del patrimonio ereditario </a:t>
            </a:r>
            <a:r>
              <a:rPr lang="it-IT" sz="2000" dirty="0">
                <a:effectLst/>
                <a:ea typeface="Calibri" panose="020F0502020204030204" pitchFamily="34" charset="0"/>
                <a:cs typeface="Times New Roman" panose="02020603050405020304" pitchFamily="18" charset="0"/>
              </a:rPr>
              <a:t>allo stesso offerto con la delazione; </a:t>
            </a:r>
          </a:p>
          <a:p>
            <a:pPr indent="450215" algn="just">
              <a:lnSpc>
                <a:spcPct val="107000"/>
              </a:lnSpc>
              <a:spcAft>
                <a:spcPts val="800"/>
              </a:spcAft>
            </a:pPr>
            <a:r>
              <a:rPr lang="it-IT" sz="2000" b="1" dirty="0">
                <a:solidFill>
                  <a:srgbClr val="FF0000"/>
                </a:solidFill>
                <a:effectLst/>
                <a:ea typeface="Calibri" panose="020F0502020204030204" pitchFamily="34" charset="0"/>
                <a:cs typeface="Times New Roman" panose="02020603050405020304" pitchFamily="18" charset="0"/>
              </a:rPr>
              <a:t>la rinuncia all’eredità comporta una diminuzione patrimoniale. </a:t>
            </a:r>
            <a:r>
              <a:rPr lang="it-IT" sz="2000" b="1" i="1" dirty="0">
                <a:solidFill>
                  <a:srgbClr val="FF0000"/>
                </a:solidFill>
                <a:effectLst/>
                <a:ea typeface="Calibri" panose="020F0502020204030204" pitchFamily="34" charset="0"/>
                <a:cs typeface="Times New Roman" panose="02020603050405020304" pitchFamily="18" charset="0"/>
              </a:rPr>
              <a:t> </a:t>
            </a:r>
          </a:p>
          <a:p>
            <a:pPr indent="450215" algn="just">
              <a:lnSpc>
                <a:spcPct val="107000"/>
              </a:lnSpc>
              <a:spcAft>
                <a:spcPts val="800"/>
              </a:spcAft>
            </a:pPr>
            <a:r>
              <a:rPr lang="it-IT" sz="2000" b="1" dirty="0">
                <a:effectLst/>
                <a:ea typeface="Calibri" panose="020F0502020204030204" pitchFamily="34" charset="0"/>
                <a:cs typeface="Times New Roman" panose="02020603050405020304" pitchFamily="18" charset="0"/>
              </a:rPr>
              <a:t>Il legittimario pretermesso </a:t>
            </a:r>
            <a:r>
              <a:rPr lang="it-IT" sz="2000" dirty="0">
                <a:effectLst/>
                <a:ea typeface="Calibri" panose="020F0502020204030204" pitchFamily="34" charset="0"/>
                <a:cs typeface="Times New Roman" panose="02020603050405020304" pitchFamily="18" charset="0"/>
              </a:rPr>
              <a:t>risulta solamente titolare del </a:t>
            </a:r>
            <a:r>
              <a:rPr lang="it-IT" sz="2400" b="1" dirty="0">
                <a:solidFill>
                  <a:srgbClr val="7030A0"/>
                </a:solidFill>
                <a:effectLst/>
                <a:ea typeface="Calibri" panose="020F0502020204030204" pitchFamily="34" charset="0"/>
                <a:cs typeface="Times New Roman" panose="02020603050405020304" pitchFamily="18" charset="0"/>
              </a:rPr>
              <a:t>potere</a:t>
            </a:r>
            <a:r>
              <a:rPr lang="it-IT" sz="2000" b="1" dirty="0">
                <a:solidFill>
                  <a:srgbClr val="7030A0"/>
                </a:solidFill>
                <a:effectLst/>
                <a:ea typeface="Calibri" panose="020F0502020204030204" pitchFamily="34" charset="0"/>
                <a:cs typeface="Times New Roman" panose="02020603050405020304" pitchFamily="18" charset="0"/>
              </a:rPr>
              <a:t> di esercitare l’azione di riduzione</a:t>
            </a:r>
            <a:r>
              <a:rPr lang="it-IT" sz="2000" i="1" dirty="0">
                <a:effectLst/>
                <a:ea typeface="Calibri" panose="020F0502020204030204" pitchFamily="34" charset="0"/>
                <a:cs typeface="Times New Roman" panose="02020603050405020304" pitchFamily="18" charset="0"/>
              </a:rPr>
              <a:t> </a:t>
            </a:r>
            <a:r>
              <a:rPr lang="it-IT" sz="2000" dirty="0">
                <a:effectLst/>
                <a:ea typeface="Calibri" panose="020F0502020204030204" pitchFamily="34" charset="0"/>
                <a:cs typeface="Times New Roman" panose="02020603050405020304" pitchFamily="18" charset="0"/>
              </a:rPr>
              <a:t>con cui far accertare giudizialmente la lesione della sua quota di legittima e chiedere al giudice di dichiarare l’inefficacia della </a:t>
            </a:r>
            <a:r>
              <a:rPr lang="it-IT" sz="2000" dirty="0">
                <a:cs typeface="Times New Roman" panose="02020603050405020304" pitchFamily="18" charset="0"/>
              </a:rPr>
              <a:t>disposizione</a:t>
            </a:r>
            <a:r>
              <a:rPr lang="it-IT" sz="2000" dirty="0">
                <a:effectLst/>
                <a:ea typeface="Calibri" panose="020F0502020204030204" pitchFamily="34" charset="0"/>
                <a:cs typeface="Times New Roman" panose="02020603050405020304" pitchFamily="18" charset="0"/>
              </a:rPr>
              <a:t> lesiva (testamento, donazione o liberalità indiretta) in modo che possa operare la successione necessaria. </a:t>
            </a:r>
          </a:p>
          <a:p>
            <a:pPr indent="450215" algn="just">
              <a:lnSpc>
                <a:spcPct val="107000"/>
              </a:lnSpc>
              <a:spcAft>
                <a:spcPts val="800"/>
              </a:spcAft>
            </a:pPr>
            <a:r>
              <a:rPr lang="it-IT" sz="2000" dirty="0">
                <a:effectLst/>
                <a:ea typeface="Calibri" panose="020F0502020204030204" pitchFamily="34" charset="0"/>
                <a:cs typeface="Times New Roman" panose="02020603050405020304" pitchFamily="18" charset="0"/>
              </a:rPr>
              <a:t>La rinuncia all’azione di riduzione non determina una diminuzione patrimoniale ma la perdita di un potere; </a:t>
            </a:r>
            <a:r>
              <a:rPr lang="it-IT" sz="2000" b="1" dirty="0">
                <a:solidFill>
                  <a:srgbClr val="7030A0"/>
                </a:solidFill>
                <a:effectLst/>
                <a:ea typeface="Calibri" panose="020F0502020204030204" pitchFamily="34" charset="0"/>
                <a:cs typeface="Times New Roman" panose="02020603050405020304" pitchFamily="18" charset="0"/>
              </a:rPr>
              <a:t>l’incremento del patrimonio del legittimario non è diretto ma è subordinato all’esperimento vittorioso dell’azione di riduzione.</a:t>
            </a:r>
          </a:p>
        </p:txBody>
      </p:sp>
    </p:spTree>
    <p:extLst>
      <p:ext uri="{BB962C8B-B14F-4D97-AF65-F5344CB8AC3E}">
        <p14:creationId xmlns:p14="http://schemas.microsoft.com/office/powerpoint/2010/main" val="251257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50C1B3-7D82-410C-915C-7A48BDC4F266}"/>
              </a:ext>
            </a:extLst>
          </p:cNvPr>
          <p:cNvSpPr>
            <a:spLocks noGrp="1"/>
          </p:cNvSpPr>
          <p:nvPr>
            <p:ph type="title"/>
          </p:nvPr>
        </p:nvSpPr>
        <p:spPr/>
        <p:txBody>
          <a:bodyPr/>
          <a:lstStyle/>
          <a:p>
            <a:pPr algn="ctr"/>
            <a:r>
              <a:rPr lang="it-IT" dirty="0"/>
              <a:t>Forma e revocabilità</a:t>
            </a:r>
          </a:p>
        </p:txBody>
      </p:sp>
      <p:sp>
        <p:nvSpPr>
          <p:cNvPr id="3" name="Segnaposto contenuto 2">
            <a:extLst>
              <a:ext uri="{FF2B5EF4-FFF2-40B4-BE49-F238E27FC236}">
                <a16:creationId xmlns:a16="http://schemas.microsoft.com/office/drawing/2014/main" id="{9CA451F1-091B-491D-87DD-06F278FAC4A5}"/>
              </a:ext>
            </a:extLst>
          </p:cNvPr>
          <p:cNvSpPr>
            <a:spLocks noGrp="1"/>
          </p:cNvSpPr>
          <p:nvPr>
            <p:ph idx="1"/>
          </p:nvPr>
        </p:nvSpPr>
        <p:spPr>
          <a:xfrm>
            <a:off x="838200" y="1387929"/>
            <a:ext cx="10515600" cy="5104946"/>
          </a:xfrm>
        </p:spPr>
        <p:txBody>
          <a:bodyPr>
            <a:noAutofit/>
          </a:bodyPr>
          <a:lstStyle/>
          <a:p>
            <a:pPr indent="450215" algn="just">
              <a:lnSpc>
                <a:spcPct val="107000"/>
              </a:lnSpc>
              <a:spcAft>
                <a:spcPts val="800"/>
              </a:spcAft>
            </a:pPr>
            <a:r>
              <a:rPr lang="it-IT" sz="1800" dirty="0">
                <a:effectLst/>
                <a:ea typeface="Calibri" panose="020F0502020204030204" pitchFamily="34" charset="0"/>
                <a:cs typeface="Times New Roman" panose="02020603050405020304" pitchFamily="18" charset="0"/>
              </a:rPr>
              <a:t>Per la rinuncia all’eredità è prescritta </a:t>
            </a:r>
            <a:r>
              <a:rPr lang="it-IT" sz="1800" b="1" dirty="0">
                <a:solidFill>
                  <a:srgbClr val="7030A0"/>
                </a:solidFill>
                <a:effectLst/>
                <a:ea typeface="Calibri" panose="020F0502020204030204" pitchFamily="34" charset="0"/>
                <a:cs typeface="Times New Roman" panose="02020603050405020304" pitchFamily="18" charset="0"/>
              </a:rPr>
              <a:t>la forma dell’atto pubblico </a:t>
            </a:r>
            <a:r>
              <a:rPr lang="it-IT" sz="1800" dirty="0">
                <a:effectLst/>
                <a:ea typeface="Calibri" panose="020F0502020204030204" pitchFamily="34" charset="0"/>
                <a:cs typeface="Times New Roman" panose="02020603050405020304" pitchFamily="18" charset="0"/>
              </a:rPr>
              <a:t>ricevuto da un notaio o dal cancelliere del tribunale del circondario in cui si è aperta la successione ed inserita nel registro delle successioni presso lo stesso tribunale; </a:t>
            </a:r>
          </a:p>
          <a:p>
            <a:pPr indent="450215" algn="just">
              <a:lnSpc>
                <a:spcPct val="107000"/>
              </a:lnSpc>
              <a:spcAft>
                <a:spcPts val="800"/>
              </a:spcAft>
            </a:pPr>
            <a:r>
              <a:rPr lang="it-IT" sz="1800" dirty="0">
                <a:effectLst/>
                <a:ea typeface="Calibri" panose="020F0502020204030204" pitchFamily="34" charset="0"/>
                <a:cs typeface="Times New Roman" panose="02020603050405020304" pitchFamily="18" charset="0"/>
              </a:rPr>
              <a:t>La rinuncia all’azione di riduzione può avvenire anche </a:t>
            </a:r>
            <a:r>
              <a:rPr lang="it-IT" sz="1800" b="1" dirty="0">
                <a:solidFill>
                  <a:srgbClr val="FF0000"/>
                </a:solidFill>
                <a:effectLst/>
                <a:ea typeface="Calibri" panose="020F0502020204030204" pitchFamily="34" charset="0"/>
                <a:cs typeface="Times New Roman" panose="02020603050405020304" pitchFamily="18" charset="0"/>
              </a:rPr>
              <a:t>per fatti concludenti </a:t>
            </a:r>
            <a:r>
              <a:rPr lang="it-IT" sz="1800" dirty="0">
                <a:effectLst/>
                <a:ea typeface="Calibri" panose="020F0502020204030204" pitchFamily="34" charset="0"/>
                <a:cs typeface="Times New Roman" panose="02020603050405020304" pitchFamily="18" charset="0"/>
              </a:rPr>
              <a:t>(Cass. 28 marzo 1997, n. 2773; Cass. 20 gennaio 2009, n. 1373), poiché non modifica la delazione ma rende definitiva e irretrattabile la situazione in essere all’apertura della successione. </a:t>
            </a:r>
          </a:p>
          <a:p>
            <a:pPr indent="450215" algn="just">
              <a:lnSpc>
                <a:spcPct val="107000"/>
              </a:lnSpc>
              <a:spcAft>
                <a:spcPts val="800"/>
              </a:spcAft>
            </a:pPr>
            <a:r>
              <a:rPr lang="it-IT" sz="1800" b="1" dirty="0">
                <a:solidFill>
                  <a:srgbClr val="0070C0"/>
                </a:solidFill>
                <a:effectLst/>
                <a:ea typeface="Calibri" panose="020F0502020204030204" pitchFamily="34" charset="0"/>
                <a:cs typeface="Times New Roman" panose="02020603050405020304" pitchFamily="18" charset="0"/>
              </a:rPr>
              <a:t>La rinuncia all’eredità è revocabile</a:t>
            </a:r>
            <a:r>
              <a:rPr lang="it-IT" sz="1800" dirty="0">
                <a:effectLst/>
                <a:ea typeface="Calibri" panose="020F0502020204030204" pitchFamily="34" charset="0"/>
                <a:cs typeface="Times New Roman" panose="02020603050405020304" pitchFamily="18" charset="0"/>
              </a:rPr>
              <a:t> finché l’eredità non sia stata acquistata da altro chiamato (art. 525 c.c.).  </a:t>
            </a:r>
            <a:r>
              <a:rPr lang="it-IT" sz="1800" b="1" dirty="0">
                <a:solidFill>
                  <a:srgbClr val="C00000"/>
                </a:solidFill>
                <a:effectLst/>
                <a:ea typeface="Calibri" panose="020F0502020204030204" pitchFamily="34" charset="0"/>
                <a:cs typeface="Times New Roman" panose="02020603050405020304" pitchFamily="18" charset="0"/>
              </a:rPr>
              <a:t>La rinuncia all’azione di riduzione non ammette ripensamenti. </a:t>
            </a:r>
          </a:p>
          <a:p>
            <a:pPr indent="450215" algn="just"/>
            <a:r>
              <a:rPr lang="it-IT" sz="1800" b="1" dirty="0">
                <a:solidFill>
                  <a:srgbClr val="0070C0"/>
                </a:solidFill>
                <a:effectLst/>
                <a:ea typeface="Calibri" panose="020F0502020204030204" pitchFamily="34" charset="0"/>
              </a:rPr>
              <a:t>La rinuncia all’eredità comporta la modifica della delazione ereditaria</a:t>
            </a:r>
            <a:r>
              <a:rPr lang="it-IT" sz="1800" b="1" dirty="0">
                <a:solidFill>
                  <a:srgbClr val="0070C0"/>
                </a:solidFill>
                <a:ea typeface="Calibri" panose="020F0502020204030204" pitchFamily="34" charset="0"/>
              </a:rPr>
              <a:t>: </a:t>
            </a:r>
            <a:r>
              <a:rPr lang="it-IT" sz="1800" dirty="0">
                <a:effectLst/>
                <a:ea typeface="Calibri" panose="020F0502020204030204" pitchFamily="34" charset="0"/>
              </a:rPr>
              <a:t>sostituzione, rappresentazione, accrescimento, devoluzione a favore di un chiamato ulteriore; </a:t>
            </a:r>
          </a:p>
          <a:p>
            <a:pPr indent="450215" algn="just"/>
            <a:r>
              <a:rPr lang="it-IT" sz="1800" b="1" dirty="0">
                <a:solidFill>
                  <a:srgbClr val="FF0000"/>
                </a:solidFill>
                <a:effectLst/>
                <a:ea typeface="Calibri" panose="020F0502020204030204" pitchFamily="34" charset="0"/>
              </a:rPr>
              <a:t>la rinuncia all’azione di riduzione non modifica la quota spettante agli altri legittimari, </a:t>
            </a:r>
            <a:r>
              <a:rPr lang="it-IT" sz="1800" dirty="0">
                <a:effectLst/>
                <a:ea typeface="Calibri" panose="020F0502020204030204" pitchFamily="34" charset="0"/>
              </a:rPr>
              <a:t>che viene determinata in maniera definitiva sulla base della situazione familiare esistente al momento dell’apertura della successione, ma va ad ampliare la quota disponibile (cfr. le c.d. sentenze gemelle Cass, sezioni unite, 9 giugno 2006, n. 13429 e Cass., sezioni unite, 12 giugno 2006, n. 13524).</a:t>
            </a:r>
            <a:r>
              <a:rPr lang="it-IT" sz="1800" dirty="0">
                <a:effectLst/>
              </a:rPr>
              <a:t> </a:t>
            </a:r>
            <a:endParaRPr lang="it-IT" sz="1800" dirty="0"/>
          </a:p>
        </p:txBody>
      </p:sp>
    </p:spTree>
    <p:extLst>
      <p:ext uri="{BB962C8B-B14F-4D97-AF65-F5344CB8AC3E}">
        <p14:creationId xmlns:p14="http://schemas.microsoft.com/office/powerpoint/2010/main" val="1559051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E35480-D724-466B-A92B-F6837B3EF98A}"/>
              </a:ext>
            </a:extLst>
          </p:cNvPr>
          <p:cNvSpPr>
            <a:spLocks noGrp="1"/>
          </p:cNvSpPr>
          <p:nvPr>
            <p:ph type="title"/>
          </p:nvPr>
        </p:nvSpPr>
        <p:spPr/>
        <p:txBody>
          <a:bodyPr/>
          <a:lstStyle/>
          <a:p>
            <a:pPr algn="ctr"/>
            <a:r>
              <a:rPr lang="it-IT" dirty="0"/>
              <a:t>La condotta del legittimario</a:t>
            </a:r>
          </a:p>
        </p:txBody>
      </p:sp>
      <p:sp>
        <p:nvSpPr>
          <p:cNvPr id="3" name="Segnaposto contenuto 2">
            <a:extLst>
              <a:ext uri="{FF2B5EF4-FFF2-40B4-BE49-F238E27FC236}">
                <a16:creationId xmlns:a16="http://schemas.microsoft.com/office/drawing/2014/main" id="{243671F8-D9FF-4D49-ADF4-2FC0F294E7DE}"/>
              </a:ext>
            </a:extLst>
          </p:cNvPr>
          <p:cNvSpPr>
            <a:spLocks noGrp="1"/>
          </p:cNvSpPr>
          <p:nvPr>
            <p:ph idx="1"/>
          </p:nvPr>
        </p:nvSpPr>
        <p:spPr/>
        <p:txBody>
          <a:bodyPr>
            <a:normAutofit fontScale="70000" lnSpcReduction="20000"/>
          </a:bodyPr>
          <a:lstStyle/>
          <a:p>
            <a:r>
              <a:rPr lang="it-IT" dirty="0">
                <a:effectLst/>
                <a:ea typeface="Calibri" panose="020F0502020204030204" pitchFamily="34" charset="0"/>
              </a:rPr>
              <a:t>Può rimanere </a:t>
            </a:r>
            <a:r>
              <a:rPr lang="it-IT" b="1" dirty="0">
                <a:solidFill>
                  <a:srgbClr val="7030A0"/>
                </a:solidFill>
                <a:effectLst/>
                <a:ea typeface="Calibri" panose="020F0502020204030204" pitchFamily="34" charset="0"/>
              </a:rPr>
              <a:t>completamente inerte</a:t>
            </a:r>
            <a:r>
              <a:rPr lang="it-IT" dirty="0">
                <a:effectLst/>
                <a:ea typeface="Calibri" panose="020F0502020204030204" pitchFamily="34" charset="0"/>
              </a:rPr>
              <a:t>, in quanto né esercita l’azione di riduzione né rinuncia al suo esercizio </a:t>
            </a:r>
          </a:p>
          <a:p>
            <a:r>
              <a:rPr lang="it-IT" dirty="0">
                <a:effectLst/>
                <a:ea typeface="Calibri" panose="020F0502020204030204" pitchFamily="34" charset="0"/>
              </a:rPr>
              <a:t>Può espressamente </a:t>
            </a:r>
            <a:r>
              <a:rPr lang="it-IT" b="1" dirty="0">
                <a:solidFill>
                  <a:srgbClr val="FF0000"/>
                </a:solidFill>
                <a:effectLst/>
                <a:ea typeface="Calibri" panose="020F0502020204030204" pitchFamily="34" charset="0"/>
              </a:rPr>
              <a:t>rinunciare all’azione di riduzione</a:t>
            </a:r>
            <a:r>
              <a:rPr lang="it-IT" dirty="0">
                <a:effectLst/>
                <a:ea typeface="Calibri" panose="020F0502020204030204" pitchFamily="34" charset="0"/>
              </a:rPr>
              <a:t>, eventualmente riconoscendo di essere stato beneficiario in vita di donazioni o liberalità indirette che vanno imputate alla sua quota di legittima </a:t>
            </a:r>
            <a:r>
              <a:rPr lang="it-IT" i="1" dirty="0">
                <a:effectLst/>
                <a:ea typeface="Calibri" panose="020F0502020204030204" pitchFamily="34" charset="0"/>
              </a:rPr>
              <a:t>ex</a:t>
            </a:r>
            <a:r>
              <a:rPr lang="it-IT" dirty="0">
                <a:effectLst/>
                <a:ea typeface="Calibri" panose="020F0502020204030204" pitchFamily="34" charset="0"/>
              </a:rPr>
              <a:t> art. 564, comma 2, c.c.</a:t>
            </a:r>
          </a:p>
          <a:p>
            <a:r>
              <a:rPr lang="it-IT" dirty="0">
                <a:effectLst/>
                <a:ea typeface="Calibri" panose="020F0502020204030204" pitchFamily="34" charset="0"/>
              </a:rPr>
              <a:t>Per stabilire la quota di legittima è necessario seguire la procedura indicata dall’art. 556 c.c.: </a:t>
            </a:r>
          </a:p>
          <a:p>
            <a:r>
              <a:rPr lang="it-IT" dirty="0">
                <a:effectLst/>
                <a:ea typeface="Calibri" panose="020F0502020204030204" pitchFamily="34" charset="0"/>
              </a:rPr>
              <a:t>i) determinazione del valore dell’asse ereditario, alla data di apertura della successione (c.d. </a:t>
            </a:r>
            <a:r>
              <a:rPr lang="it-IT" i="1" dirty="0" err="1">
                <a:effectLst/>
                <a:ea typeface="Calibri" panose="020F0502020204030204" pitchFamily="34" charset="0"/>
              </a:rPr>
              <a:t>relictum</a:t>
            </a:r>
            <a:r>
              <a:rPr lang="it-IT" dirty="0">
                <a:effectLst/>
                <a:ea typeface="Calibri" panose="020F0502020204030204" pitchFamily="34" charset="0"/>
              </a:rPr>
              <a:t>), </a:t>
            </a:r>
          </a:p>
          <a:p>
            <a:r>
              <a:rPr lang="it-IT" dirty="0">
                <a:effectLst/>
                <a:ea typeface="Calibri" panose="020F0502020204030204" pitchFamily="34" charset="0"/>
              </a:rPr>
              <a:t>ii) detrazione del valore dei debiti ereditari, </a:t>
            </a:r>
          </a:p>
          <a:p>
            <a:r>
              <a:rPr lang="it-IT" dirty="0">
                <a:effectLst/>
                <a:ea typeface="Calibri" panose="020F0502020204030204" pitchFamily="34" charset="0"/>
              </a:rPr>
              <a:t>iii) riunione fittizia al valore del </a:t>
            </a:r>
            <a:r>
              <a:rPr lang="it-IT" i="1" dirty="0" err="1">
                <a:effectLst/>
                <a:ea typeface="Calibri" panose="020F0502020204030204" pitchFamily="34" charset="0"/>
              </a:rPr>
              <a:t>relictum</a:t>
            </a:r>
            <a:r>
              <a:rPr lang="it-IT" dirty="0">
                <a:effectLst/>
                <a:ea typeface="Calibri" panose="020F0502020204030204" pitchFamily="34" charset="0"/>
              </a:rPr>
              <a:t>, decurtato del valore dei debiti, del valore delle donazioni e delle liberalità effettuate in vita dal </a:t>
            </a:r>
            <a:r>
              <a:rPr lang="it-IT" i="1" dirty="0">
                <a:effectLst/>
                <a:ea typeface="Calibri" panose="020F0502020204030204" pitchFamily="34" charset="0"/>
              </a:rPr>
              <a:t>de </a:t>
            </a:r>
            <a:r>
              <a:rPr lang="it-IT" i="1" dirty="0" err="1">
                <a:effectLst/>
                <a:ea typeface="Calibri" panose="020F0502020204030204" pitchFamily="34" charset="0"/>
              </a:rPr>
              <a:t>cuius</a:t>
            </a:r>
            <a:r>
              <a:rPr lang="it-IT" i="1" dirty="0">
                <a:effectLst/>
                <a:ea typeface="Calibri" panose="020F0502020204030204" pitchFamily="34" charset="0"/>
              </a:rPr>
              <a:t>, </a:t>
            </a:r>
            <a:r>
              <a:rPr lang="it-IT" dirty="0">
                <a:effectLst/>
                <a:ea typeface="Calibri" panose="020F0502020204030204" pitchFamily="34" charset="0"/>
              </a:rPr>
              <a:t>rapportato al tempo di apertura della successione.</a:t>
            </a:r>
          </a:p>
          <a:p>
            <a:r>
              <a:rPr lang="it-IT" dirty="0">
                <a:effectLst/>
                <a:ea typeface="Calibri" panose="020F0502020204030204" pitchFamily="34" charset="0"/>
                <a:cs typeface="Times New Roman" panose="02020603050405020304" pitchFamily="18" charset="0"/>
              </a:rPr>
              <a:t>il legatario in sostituzione di legittima </a:t>
            </a:r>
            <a:r>
              <a:rPr lang="it-IT" b="1" dirty="0">
                <a:solidFill>
                  <a:srgbClr val="0070C0"/>
                </a:solidFill>
                <a:effectLst/>
                <a:ea typeface="Calibri" panose="020F0502020204030204" pitchFamily="34" charset="0"/>
                <a:cs typeface="Times New Roman" panose="02020603050405020304" pitchFamily="18" charset="0"/>
              </a:rPr>
              <a:t>può dichiarare di voler conseguire il legato</a:t>
            </a:r>
            <a:r>
              <a:rPr lang="it-IT" dirty="0">
                <a:effectLst/>
                <a:ea typeface="Calibri" panose="020F0502020204030204" pitchFamily="34" charset="0"/>
                <a:cs typeface="Times New Roman" panose="02020603050405020304" pitchFamily="18" charset="0"/>
              </a:rPr>
              <a:t>, rendendo definitivo il suo acquisto e perdendo il diritto di esercitare l’azione di riduzione (art. 551, comma 2, c.c.).</a:t>
            </a:r>
          </a:p>
          <a:p>
            <a:endParaRPr lang="it-IT" dirty="0"/>
          </a:p>
        </p:txBody>
      </p:sp>
    </p:spTree>
    <p:extLst>
      <p:ext uri="{BB962C8B-B14F-4D97-AF65-F5344CB8AC3E}">
        <p14:creationId xmlns:p14="http://schemas.microsoft.com/office/powerpoint/2010/main" val="142626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03111-C6B7-43FF-853D-BFAA6AA2BA9F}"/>
              </a:ext>
            </a:extLst>
          </p:cNvPr>
          <p:cNvSpPr>
            <a:spLocks noGrp="1"/>
          </p:cNvSpPr>
          <p:nvPr>
            <p:ph type="title"/>
          </p:nvPr>
        </p:nvSpPr>
        <p:spPr/>
        <p:txBody>
          <a:bodyPr/>
          <a:lstStyle/>
          <a:p>
            <a:pPr algn="ctr"/>
            <a:r>
              <a:rPr lang="it-IT" dirty="0"/>
              <a:t>L’azione revocatoria</a:t>
            </a:r>
          </a:p>
        </p:txBody>
      </p:sp>
      <p:sp>
        <p:nvSpPr>
          <p:cNvPr id="3" name="Segnaposto contenuto 2">
            <a:extLst>
              <a:ext uri="{FF2B5EF4-FFF2-40B4-BE49-F238E27FC236}">
                <a16:creationId xmlns:a16="http://schemas.microsoft.com/office/drawing/2014/main" id="{2C1309F0-5B11-4C0C-9349-D67AB035EC48}"/>
              </a:ext>
            </a:extLst>
          </p:cNvPr>
          <p:cNvSpPr>
            <a:spLocks noGrp="1"/>
          </p:cNvSpPr>
          <p:nvPr>
            <p:ph sz="half" idx="1"/>
          </p:nvPr>
        </p:nvSpPr>
        <p:spPr/>
        <p:txBody>
          <a:bodyPr>
            <a:normAutofit fontScale="85000" lnSpcReduction="10000"/>
          </a:bodyPr>
          <a:lstStyle/>
          <a:p>
            <a:r>
              <a:rPr lang="it-IT" dirty="0"/>
              <a:t>«</a:t>
            </a:r>
            <a:r>
              <a:rPr lang="it-IT" i="1" dirty="0"/>
              <a:t>Il creditore, anche se il credito è soggetto a condizione o a termine, può domandare che siano </a:t>
            </a:r>
            <a:r>
              <a:rPr lang="it-IT" b="1" i="1" dirty="0">
                <a:solidFill>
                  <a:srgbClr val="FF0000"/>
                </a:solidFill>
              </a:rPr>
              <a:t>dichiarati inefficaci nei suoi confronti </a:t>
            </a:r>
            <a:r>
              <a:rPr lang="it-IT" i="1" dirty="0"/>
              <a:t>gli </a:t>
            </a:r>
            <a:r>
              <a:rPr lang="it-IT" b="1" i="1" dirty="0">
                <a:solidFill>
                  <a:srgbClr val="7030A0"/>
                </a:solidFill>
              </a:rPr>
              <a:t>atti di disposizione del patrimonio </a:t>
            </a:r>
            <a:r>
              <a:rPr lang="it-IT" i="1" dirty="0"/>
              <a:t>con i quali il debitore rechi pregiudizio alle sue ragioni…</a:t>
            </a:r>
            <a:r>
              <a:rPr lang="it-IT" dirty="0"/>
              <a:t>» (art. 2901 c.c.).</a:t>
            </a:r>
          </a:p>
          <a:p>
            <a:r>
              <a:rPr lang="it-IT" i="1" dirty="0"/>
              <a:t>«Il creditore, ottenuta la dichiarazione di inefficacia, può promuovere nei confronti dei terzi acquirenti </a:t>
            </a:r>
            <a:r>
              <a:rPr lang="it-IT" b="1" i="1" dirty="0">
                <a:solidFill>
                  <a:srgbClr val="0070C0"/>
                </a:solidFill>
              </a:rPr>
              <a:t>le azioni esecutive o conservative sui beni che formano oggetto dell’atto impugnato</a:t>
            </a:r>
            <a:r>
              <a:rPr lang="it-IT" i="1" dirty="0"/>
              <a:t>» </a:t>
            </a:r>
            <a:r>
              <a:rPr lang="it-IT" dirty="0"/>
              <a:t>(art. 2902 c.c.).</a:t>
            </a:r>
          </a:p>
          <a:p>
            <a:endParaRPr lang="it-IT" dirty="0"/>
          </a:p>
        </p:txBody>
      </p:sp>
      <p:sp>
        <p:nvSpPr>
          <p:cNvPr id="4" name="Segnaposto contenuto 3">
            <a:extLst>
              <a:ext uri="{FF2B5EF4-FFF2-40B4-BE49-F238E27FC236}">
                <a16:creationId xmlns:a16="http://schemas.microsoft.com/office/drawing/2014/main" id="{40701143-8F7D-4E07-ABDD-9D9C3EFBD634}"/>
              </a:ext>
            </a:extLst>
          </p:cNvPr>
          <p:cNvSpPr>
            <a:spLocks noGrp="1"/>
          </p:cNvSpPr>
          <p:nvPr>
            <p:ph sz="half" idx="2"/>
          </p:nvPr>
        </p:nvSpPr>
        <p:spPr/>
        <p:txBody>
          <a:bodyPr>
            <a:normAutofit fontScale="85000" lnSpcReduction="10000"/>
          </a:bodyPr>
          <a:lstStyle/>
          <a:p>
            <a:r>
              <a:rPr lang="it-IT" sz="2800" dirty="0">
                <a:effectLst/>
                <a:ea typeface="Calibri" panose="020F0502020204030204" pitchFamily="34" charset="0"/>
                <a:cs typeface="Times New Roman" panose="02020603050405020304" pitchFamily="18" charset="0"/>
              </a:rPr>
              <a:t>Con la rinuncia all’azione di riduzione il legittimario-debitore non diminuisce il suo patrimonio; il creditore non trova beni su cui possa esercitare azioni esecutive o conservative. </a:t>
            </a:r>
          </a:p>
          <a:p>
            <a:r>
              <a:rPr lang="it-IT" sz="2800" dirty="0">
                <a:effectLst/>
                <a:ea typeface="Calibri" panose="020F0502020204030204" pitchFamily="34" charset="0"/>
                <a:cs typeface="Times New Roman" panose="02020603050405020304" pitchFamily="18" charset="0"/>
              </a:rPr>
              <a:t>La tutela delle ragioni di credito deriverebbe dall’esercizio di due azioni in successione: l’azione revocatoria della rinuncia all’azione di riduzione e l’esercizio, in via surrogatoria, dell’azione di riduzione da parte dei creditori del legittimario.</a:t>
            </a:r>
          </a:p>
          <a:p>
            <a:endParaRPr lang="it-IT" dirty="0"/>
          </a:p>
        </p:txBody>
      </p:sp>
    </p:spTree>
    <p:extLst>
      <p:ext uri="{BB962C8B-B14F-4D97-AF65-F5344CB8AC3E}">
        <p14:creationId xmlns:p14="http://schemas.microsoft.com/office/powerpoint/2010/main" val="18506923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4555</Words>
  <Application>Microsoft Office PowerPoint</Application>
  <PresentationFormat>Widescreen</PresentationFormat>
  <Paragraphs>125</Paragraphs>
  <Slides>24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Calibri</vt:lpstr>
      <vt:lpstr>Calibri Light</vt:lpstr>
      <vt:lpstr>montserrat</vt:lpstr>
      <vt:lpstr>Tema di Office</vt:lpstr>
      <vt:lpstr>  Forlì, 24 ottobre 2020 Dialoghi con la giurisprudenza civile e commerciale Alessandro Torroni     L’azione di riduzione esercitata creditori del legittimario preterito che rimane inerte.  La via stretta tra il rispetto della volontà del testatore  e la tutela del credito. </vt:lpstr>
      <vt:lpstr>Corte di cassazione 20 giugno 2019, n. 16623</vt:lpstr>
      <vt:lpstr>I princìpi costituzionale che tutelano contrapposti interessi</vt:lpstr>
      <vt:lpstr>Tutela del patrimonio da parte del testatore Motivo illecito?</vt:lpstr>
      <vt:lpstr>Il caso</vt:lpstr>
      <vt:lpstr>Rinuncia all’eredità e rinuncia all’azione di riduzione - Differenze</vt:lpstr>
      <vt:lpstr>Forma e revocabilità</vt:lpstr>
      <vt:lpstr>La condotta del legittimario</vt:lpstr>
      <vt:lpstr>L’azione revocatoria</vt:lpstr>
      <vt:lpstr>L’azione surrogatoria</vt:lpstr>
      <vt:lpstr>Cass. 2 febbraio 2016 n. 1996</vt:lpstr>
      <vt:lpstr>Cass. 4 agosto 1997, n. 7187</vt:lpstr>
      <vt:lpstr>Legato in sostituzione di legittima accettato dal legatario – Cass. 19 febbraio 2013, n. 4005</vt:lpstr>
      <vt:lpstr>L’impugnazione della rinuncia all’eredità da parte dei creditori</vt:lpstr>
      <vt:lpstr>L’impugnazione della rinuncia all’eredità da parte dei creditori (segue)</vt:lpstr>
      <vt:lpstr>Applicabilità dell’art. 524 alla rinuncia all’azione di riduzione in dottrina</vt:lpstr>
      <vt:lpstr>Applicabilità dell’art. 524 alla rinuncia all’azione di riduzione in giurisprudenza</vt:lpstr>
      <vt:lpstr>Applicabilità dell’art. 524 alla rinuncia all’azione di riduzione in giurisprudenza (segue)</vt:lpstr>
      <vt:lpstr>Il percorso argomentativo  di Cass. 20 giugno 2019, n. 16623</vt:lpstr>
      <vt:lpstr>Il percorso argomentativo  di Cass. 20 giugno 2019, n. 16623 (segue)</vt:lpstr>
      <vt:lpstr>Commento</vt:lpstr>
      <vt:lpstr>Commento (segue)</vt:lpstr>
      <vt:lpstr>Commento (segue)</vt:lpstr>
      <vt:lpstr>Autori citati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Forlì, 24 ottobre 2020 Dialoghi con la giurisprudenza civile e commerciale Alessandro Torroni  L’azione di riduzione esercitata creditori del legittimario preterito che rimane inerte.  La via stretta tra il rispetto della volontà del testatore  e la tutela del credito.</dc:title>
  <dc:creator>Torroni</dc:creator>
  <cp:lastModifiedBy>Torroni</cp:lastModifiedBy>
  <cp:revision>48</cp:revision>
  <dcterms:created xsi:type="dcterms:W3CDTF">2020-10-01T10:53:04Z</dcterms:created>
  <dcterms:modified xsi:type="dcterms:W3CDTF">2020-11-08T19:40:39Z</dcterms:modified>
</cp:coreProperties>
</file>