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69" r:id="rId3"/>
    <p:sldId id="270" r:id="rId4"/>
    <p:sldId id="271" r:id="rId5"/>
    <p:sldId id="273" r:id="rId6"/>
    <p:sldId id="275" r:id="rId7"/>
    <p:sldId id="276" r:id="rId8"/>
    <p:sldId id="277" r:id="rId9"/>
    <p:sldId id="278" r:id="rId10"/>
    <p:sldId id="279" r:id="rId11"/>
    <p:sldId id="294" r:id="rId12"/>
    <p:sldId id="295" r:id="rId13"/>
    <p:sldId id="296" r:id="rId14"/>
    <p:sldId id="274" r:id="rId15"/>
    <p:sldId id="272" r:id="rId16"/>
    <p:sldId id="280" r:id="rId17"/>
    <p:sldId id="281" r:id="rId18"/>
    <p:sldId id="283" r:id="rId19"/>
    <p:sldId id="282" r:id="rId20"/>
    <p:sldId id="256" r:id="rId21"/>
    <p:sldId id="257" r:id="rId22"/>
    <p:sldId id="258" r:id="rId23"/>
    <p:sldId id="259" r:id="rId24"/>
    <p:sldId id="260" r:id="rId25"/>
    <p:sldId id="261" r:id="rId26"/>
    <p:sldId id="262" r:id="rId27"/>
    <p:sldId id="263" r:id="rId28"/>
    <p:sldId id="264" r:id="rId29"/>
    <p:sldId id="265" r:id="rId30"/>
    <p:sldId id="266" r:id="rId31"/>
    <p:sldId id="267" r:id="rId32"/>
    <p:sldId id="268" r:id="rId33"/>
    <p:sldId id="284" r:id="rId34"/>
    <p:sldId id="285" r:id="rId35"/>
    <p:sldId id="286" r:id="rId36"/>
    <p:sldId id="287" r:id="rId37"/>
    <p:sldId id="288" r:id="rId38"/>
    <p:sldId id="289" r:id="rId39"/>
    <p:sldId id="290" r:id="rId40"/>
    <p:sldId id="291" r:id="rId41"/>
    <p:sldId id="293" r:id="rId42"/>
    <p:sldId id="297" r:id="rId43"/>
    <p:sldId id="298" r:id="rId44"/>
    <p:sldId id="299" r:id="rId45"/>
    <p:sldId id="300" r:id="rId46"/>
    <p:sldId id="301" r:id="rId47"/>
    <p:sldId id="302" r:id="rId48"/>
    <p:sldId id="303" r:id="rId49"/>
    <p:sldId id="304" r:id="rId50"/>
    <p:sldId id="305" r:id="rId5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73F5DE-90B3-4EC3-8558-442298F5336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BB9E2FA-6178-4A8F-A8B2-9DF01015EA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E769352-61AB-401E-A1DE-0E9F23CFD563}"/>
              </a:ext>
            </a:extLst>
          </p:cNvPr>
          <p:cNvSpPr>
            <a:spLocks noGrp="1"/>
          </p:cNvSpPr>
          <p:nvPr>
            <p:ph type="dt" sz="half" idx="10"/>
          </p:nvPr>
        </p:nvSpPr>
        <p:spPr/>
        <p:txBody>
          <a:bodyPr/>
          <a:lstStyle/>
          <a:p>
            <a:fld id="{A4B717FA-7609-466A-88D8-2940804DD3FE}" type="datetimeFigureOut">
              <a:rPr lang="it-IT" smtClean="0"/>
              <a:t>01/06/2019</a:t>
            </a:fld>
            <a:endParaRPr lang="it-IT"/>
          </a:p>
        </p:txBody>
      </p:sp>
      <p:sp>
        <p:nvSpPr>
          <p:cNvPr id="5" name="Segnaposto piè di pagina 4">
            <a:extLst>
              <a:ext uri="{FF2B5EF4-FFF2-40B4-BE49-F238E27FC236}">
                <a16:creationId xmlns:a16="http://schemas.microsoft.com/office/drawing/2014/main" id="{06124501-12E4-4484-BE80-3B313552990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CFD6009-BCDB-42EB-9828-CC883923DE4F}"/>
              </a:ext>
            </a:extLst>
          </p:cNvPr>
          <p:cNvSpPr>
            <a:spLocks noGrp="1"/>
          </p:cNvSpPr>
          <p:nvPr>
            <p:ph type="sldNum" sz="quarter" idx="12"/>
          </p:nvPr>
        </p:nvSpPr>
        <p:spPr/>
        <p:txBody>
          <a:bodyPr/>
          <a:lstStyle/>
          <a:p>
            <a:fld id="{2CB664A7-07CC-4998-873B-BFAD79A6B4A1}" type="slidenum">
              <a:rPr lang="it-IT" smtClean="0"/>
              <a:t>‹N›</a:t>
            </a:fld>
            <a:endParaRPr lang="it-IT"/>
          </a:p>
        </p:txBody>
      </p:sp>
    </p:spTree>
    <p:extLst>
      <p:ext uri="{BB962C8B-B14F-4D97-AF65-F5344CB8AC3E}">
        <p14:creationId xmlns:p14="http://schemas.microsoft.com/office/powerpoint/2010/main" val="3006500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6F7CA0-E382-46E9-86AB-88D6BBF663A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0CFE581-D159-404E-91DF-C88557E591A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69EA33E-53DD-40FA-BA98-10D97986C820}"/>
              </a:ext>
            </a:extLst>
          </p:cNvPr>
          <p:cNvSpPr>
            <a:spLocks noGrp="1"/>
          </p:cNvSpPr>
          <p:nvPr>
            <p:ph type="dt" sz="half" idx="10"/>
          </p:nvPr>
        </p:nvSpPr>
        <p:spPr/>
        <p:txBody>
          <a:bodyPr/>
          <a:lstStyle/>
          <a:p>
            <a:fld id="{A4B717FA-7609-466A-88D8-2940804DD3FE}" type="datetimeFigureOut">
              <a:rPr lang="it-IT" smtClean="0"/>
              <a:t>01/06/2019</a:t>
            </a:fld>
            <a:endParaRPr lang="it-IT"/>
          </a:p>
        </p:txBody>
      </p:sp>
      <p:sp>
        <p:nvSpPr>
          <p:cNvPr id="5" name="Segnaposto piè di pagina 4">
            <a:extLst>
              <a:ext uri="{FF2B5EF4-FFF2-40B4-BE49-F238E27FC236}">
                <a16:creationId xmlns:a16="http://schemas.microsoft.com/office/drawing/2014/main" id="{1E5AE3ED-203A-4547-864A-E240AD83DDF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07F2DE-07B8-424F-A4C4-DCBAFA1263E6}"/>
              </a:ext>
            </a:extLst>
          </p:cNvPr>
          <p:cNvSpPr>
            <a:spLocks noGrp="1"/>
          </p:cNvSpPr>
          <p:nvPr>
            <p:ph type="sldNum" sz="quarter" idx="12"/>
          </p:nvPr>
        </p:nvSpPr>
        <p:spPr/>
        <p:txBody>
          <a:bodyPr/>
          <a:lstStyle/>
          <a:p>
            <a:fld id="{2CB664A7-07CC-4998-873B-BFAD79A6B4A1}" type="slidenum">
              <a:rPr lang="it-IT" smtClean="0"/>
              <a:t>‹N›</a:t>
            </a:fld>
            <a:endParaRPr lang="it-IT"/>
          </a:p>
        </p:txBody>
      </p:sp>
    </p:spTree>
    <p:extLst>
      <p:ext uri="{BB962C8B-B14F-4D97-AF65-F5344CB8AC3E}">
        <p14:creationId xmlns:p14="http://schemas.microsoft.com/office/powerpoint/2010/main" val="3385335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74C7ED26-93B5-4362-9B4B-5FD93BA9CF4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C125FD0-08AE-48BC-B5FF-9332FFE890A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3A40963-BE57-47A4-87F1-CFF17A848973}"/>
              </a:ext>
            </a:extLst>
          </p:cNvPr>
          <p:cNvSpPr>
            <a:spLocks noGrp="1"/>
          </p:cNvSpPr>
          <p:nvPr>
            <p:ph type="dt" sz="half" idx="10"/>
          </p:nvPr>
        </p:nvSpPr>
        <p:spPr/>
        <p:txBody>
          <a:bodyPr/>
          <a:lstStyle/>
          <a:p>
            <a:fld id="{A4B717FA-7609-466A-88D8-2940804DD3FE}" type="datetimeFigureOut">
              <a:rPr lang="it-IT" smtClean="0"/>
              <a:t>01/06/2019</a:t>
            </a:fld>
            <a:endParaRPr lang="it-IT"/>
          </a:p>
        </p:txBody>
      </p:sp>
      <p:sp>
        <p:nvSpPr>
          <p:cNvPr id="5" name="Segnaposto piè di pagina 4">
            <a:extLst>
              <a:ext uri="{FF2B5EF4-FFF2-40B4-BE49-F238E27FC236}">
                <a16:creationId xmlns:a16="http://schemas.microsoft.com/office/drawing/2014/main" id="{1AF490E2-8D1B-4CC0-878A-C2B5D46434B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5501CC8-0856-4E42-B45A-3475578E9BA2}"/>
              </a:ext>
            </a:extLst>
          </p:cNvPr>
          <p:cNvSpPr>
            <a:spLocks noGrp="1"/>
          </p:cNvSpPr>
          <p:nvPr>
            <p:ph type="sldNum" sz="quarter" idx="12"/>
          </p:nvPr>
        </p:nvSpPr>
        <p:spPr/>
        <p:txBody>
          <a:bodyPr/>
          <a:lstStyle/>
          <a:p>
            <a:fld id="{2CB664A7-07CC-4998-873B-BFAD79A6B4A1}" type="slidenum">
              <a:rPr lang="it-IT" smtClean="0"/>
              <a:t>‹N›</a:t>
            </a:fld>
            <a:endParaRPr lang="it-IT"/>
          </a:p>
        </p:txBody>
      </p:sp>
    </p:spTree>
    <p:extLst>
      <p:ext uri="{BB962C8B-B14F-4D97-AF65-F5344CB8AC3E}">
        <p14:creationId xmlns:p14="http://schemas.microsoft.com/office/powerpoint/2010/main" val="2145077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C67B71-8AE6-4817-B647-E2A31519C1E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805401C-7217-429C-9F90-BF10CF894E6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19FBF28-9393-4C2B-BB29-E33EFF3F2090}"/>
              </a:ext>
            </a:extLst>
          </p:cNvPr>
          <p:cNvSpPr>
            <a:spLocks noGrp="1"/>
          </p:cNvSpPr>
          <p:nvPr>
            <p:ph type="dt" sz="half" idx="10"/>
          </p:nvPr>
        </p:nvSpPr>
        <p:spPr/>
        <p:txBody>
          <a:bodyPr/>
          <a:lstStyle/>
          <a:p>
            <a:fld id="{A4B717FA-7609-466A-88D8-2940804DD3FE}" type="datetimeFigureOut">
              <a:rPr lang="it-IT" smtClean="0"/>
              <a:t>01/06/2019</a:t>
            </a:fld>
            <a:endParaRPr lang="it-IT"/>
          </a:p>
        </p:txBody>
      </p:sp>
      <p:sp>
        <p:nvSpPr>
          <p:cNvPr id="5" name="Segnaposto piè di pagina 4">
            <a:extLst>
              <a:ext uri="{FF2B5EF4-FFF2-40B4-BE49-F238E27FC236}">
                <a16:creationId xmlns:a16="http://schemas.microsoft.com/office/drawing/2014/main" id="{834D20AB-42CC-4EF3-8521-494F36592EE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FF25115-8625-415E-A253-43536AC0A6C2}"/>
              </a:ext>
            </a:extLst>
          </p:cNvPr>
          <p:cNvSpPr>
            <a:spLocks noGrp="1"/>
          </p:cNvSpPr>
          <p:nvPr>
            <p:ph type="sldNum" sz="quarter" idx="12"/>
          </p:nvPr>
        </p:nvSpPr>
        <p:spPr/>
        <p:txBody>
          <a:bodyPr/>
          <a:lstStyle/>
          <a:p>
            <a:fld id="{2CB664A7-07CC-4998-873B-BFAD79A6B4A1}" type="slidenum">
              <a:rPr lang="it-IT" smtClean="0"/>
              <a:t>‹N›</a:t>
            </a:fld>
            <a:endParaRPr lang="it-IT"/>
          </a:p>
        </p:txBody>
      </p:sp>
    </p:spTree>
    <p:extLst>
      <p:ext uri="{BB962C8B-B14F-4D97-AF65-F5344CB8AC3E}">
        <p14:creationId xmlns:p14="http://schemas.microsoft.com/office/powerpoint/2010/main" val="251037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E1A78B-E460-476E-8976-9CEBCD3C5FB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8604477-F403-4E48-BEC7-1931BECB0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1B76873-966B-4ED1-8C0E-A3ABC7C0F502}"/>
              </a:ext>
            </a:extLst>
          </p:cNvPr>
          <p:cNvSpPr>
            <a:spLocks noGrp="1"/>
          </p:cNvSpPr>
          <p:nvPr>
            <p:ph type="dt" sz="half" idx="10"/>
          </p:nvPr>
        </p:nvSpPr>
        <p:spPr/>
        <p:txBody>
          <a:bodyPr/>
          <a:lstStyle/>
          <a:p>
            <a:fld id="{A4B717FA-7609-466A-88D8-2940804DD3FE}" type="datetimeFigureOut">
              <a:rPr lang="it-IT" smtClean="0"/>
              <a:t>01/06/2019</a:t>
            </a:fld>
            <a:endParaRPr lang="it-IT"/>
          </a:p>
        </p:txBody>
      </p:sp>
      <p:sp>
        <p:nvSpPr>
          <p:cNvPr id="5" name="Segnaposto piè di pagina 4">
            <a:extLst>
              <a:ext uri="{FF2B5EF4-FFF2-40B4-BE49-F238E27FC236}">
                <a16:creationId xmlns:a16="http://schemas.microsoft.com/office/drawing/2014/main" id="{00875613-FD98-4727-9936-9FF99661BE7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6DC7D5C-5419-4080-942A-24D3A6158FAE}"/>
              </a:ext>
            </a:extLst>
          </p:cNvPr>
          <p:cNvSpPr>
            <a:spLocks noGrp="1"/>
          </p:cNvSpPr>
          <p:nvPr>
            <p:ph type="sldNum" sz="quarter" idx="12"/>
          </p:nvPr>
        </p:nvSpPr>
        <p:spPr/>
        <p:txBody>
          <a:bodyPr/>
          <a:lstStyle/>
          <a:p>
            <a:fld id="{2CB664A7-07CC-4998-873B-BFAD79A6B4A1}" type="slidenum">
              <a:rPr lang="it-IT" smtClean="0"/>
              <a:t>‹N›</a:t>
            </a:fld>
            <a:endParaRPr lang="it-IT"/>
          </a:p>
        </p:txBody>
      </p:sp>
    </p:spTree>
    <p:extLst>
      <p:ext uri="{BB962C8B-B14F-4D97-AF65-F5344CB8AC3E}">
        <p14:creationId xmlns:p14="http://schemas.microsoft.com/office/powerpoint/2010/main" val="3047208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AEDD48-8B4C-4753-ABCE-6DE0AA84FD8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C468E70-3BF6-494F-B929-4DFE62CD81E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A76B4D9-FB32-4E84-B68E-1D2730E8C35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BA81EDA-B190-47C7-969D-099909244AA2}"/>
              </a:ext>
            </a:extLst>
          </p:cNvPr>
          <p:cNvSpPr>
            <a:spLocks noGrp="1"/>
          </p:cNvSpPr>
          <p:nvPr>
            <p:ph type="dt" sz="half" idx="10"/>
          </p:nvPr>
        </p:nvSpPr>
        <p:spPr/>
        <p:txBody>
          <a:bodyPr/>
          <a:lstStyle/>
          <a:p>
            <a:fld id="{A4B717FA-7609-466A-88D8-2940804DD3FE}" type="datetimeFigureOut">
              <a:rPr lang="it-IT" smtClean="0"/>
              <a:t>01/06/2019</a:t>
            </a:fld>
            <a:endParaRPr lang="it-IT"/>
          </a:p>
        </p:txBody>
      </p:sp>
      <p:sp>
        <p:nvSpPr>
          <p:cNvPr id="6" name="Segnaposto piè di pagina 5">
            <a:extLst>
              <a:ext uri="{FF2B5EF4-FFF2-40B4-BE49-F238E27FC236}">
                <a16:creationId xmlns:a16="http://schemas.microsoft.com/office/drawing/2014/main" id="{0D6055F3-A2B9-4AD0-8DDD-4860888B73A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C00679C-4394-4233-B318-4E923F21359E}"/>
              </a:ext>
            </a:extLst>
          </p:cNvPr>
          <p:cNvSpPr>
            <a:spLocks noGrp="1"/>
          </p:cNvSpPr>
          <p:nvPr>
            <p:ph type="sldNum" sz="quarter" idx="12"/>
          </p:nvPr>
        </p:nvSpPr>
        <p:spPr/>
        <p:txBody>
          <a:bodyPr/>
          <a:lstStyle/>
          <a:p>
            <a:fld id="{2CB664A7-07CC-4998-873B-BFAD79A6B4A1}" type="slidenum">
              <a:rPr lang="it-IT" smtClean="0"/>
              <a:t>‹N›</a:t>
            </a:fld>
            <a:endParaRPr lang="it-IT"/>
          </a:p>
        </p:txBody>
      </p:sp>
    </p:spTree>
    <p:extLst>
      <p:ext uri="{BB962C8B-B14F-4D97-AF65-F5344CB8AC3E}">
        <p14:creationId xmlns:p14="http://schemas.microsoft.com/office/powerpoint/2010/main" val="1606922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AED2C1-D4FA-4DAB-A8F9-9E6177C1413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2A1F3B5-EA21-4A7D-87C8-ECFA6BBAD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6119921-E460-4616-9348-12C7FC21A80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C1642BE-A422-41E7-8080-2B56E79F03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45DD56F-DA19-4FD6-933E-0A6B9F9D945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9BFD1DE-C388-4B0A-89DF-D36ABE5353DA}"/>
              </a:ext>
            </a:extLst>
          </p:cNvPr>
          <p:cNvSpPr>
            <a:spLocks noGrp="1"/>
          </p:cNvSpPr>
          <p:nvPr>
            <p:ph type="dt" sz="half" idx="10"/>
          </p:nvPr>
        </p:nvSpPr>
        <p:spPr/>
        <p:txBody>
          <a:bodyPr/>
          <a:lstStyle/>
          <a:p>
            <a:fld id="{A4B717FA-7609-466A-88D8-2940804DD3FE}" type="datetimeFigureOut">
              <a:rPr lang="it-IT" smtClean="0"/>
              <a:t>01/06/2019</a:t>
            </a:fld>
            <a:endParaRPr lang="it-IT"/>
          </a:p>
        </p:txBody>
      </p:sp>
      <p:sp>
        <p:nvSpPr>
          <p:cNvPr id="8" name="Segnaposto piè di pagina 7">
            <a:extLst>
              <a:ext uri="{FF2B5EF4-FFF2-40B4-BE49-F238E27FC236}">
                <a16:creationId xmlns:a16="http://schemas.microsoft.com/office/drawing/2014/main" id="{64D7A450-DF49-47AC-9EDC-C408D247619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A563DC2-CBDE-43A6-AC1E-B2523273182C}"/>
              </a:ext>
            </a:extLst>
          </p:cNvPr>
          <p:cNvSpPr>
            <a:spLocks noGrp="1"/>
          </p:cNvSpPr>
          <p:nvPr>
            <p:ph type="sldNum" sz="quarter" idx="12"/>
          </p:nvPr>
        </p:nvSpPr>
        <p:spPr/>
        <p:txBody>
          <a:bodyPr/>
          <a:lstStyle/>
          <a:p>
            <a:fld id="{2CB664A7-07CC-4998-873B-BFAD79A6B4A1}" type="slidenum">
              <a:rPr lang="it-IT" smtClean="0"/>
              <a:t>‹N›</a:t>
            </a:fld>
            <a:endParaRPr lang="it-IT"/>
          </a:p>
        </p:txBody>
      </p:sp>
    </p:spTree>
    <p:extLst>
      <p:ext uri="{BB962C8B-B14F-4D97-AF65-F5344CB8AC3E}">
        <p14:creationId xmlns:p14="http://schemas.microsoft.com/office/powerpoint/2010/main" val="303590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B613C2-D99A-47AE-8F10-923FBA65D71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B61FF31-D8F5-4241-B382-6206ACCB6A28}"/>
              </a:ext>
            </a:extLst>
          </p:cNvPr>
          <p:cNvSpPr>
            <a:spLocks noGrp="1"/>
          </p:cNvSpPr>
          <p:nvPr>
            <p:ph type="dt" sz="half" idx="10"/>
          </p:nvPr>
        </p:nvSpPr>
        <p:spPr/>
        <p:txBody>
          <a:bodyPr/>
          <a:lstStyle/>
          <a:p>
            <a:fld id="{A4B717FA-7609-466A-88D8-2940804DD3FE}" type="datetimeFigureOut">
              <a:rPr lang="it-IT" smtClean="0"/>
              <a:t>01/06/2019</a:t>
            </a:fld>
            <a:endParaRPr lang="it-IT"/>
          </a:p>
        </p:txBody>
      </p:sp>
      <p:sp>
        <p:nvSpPr>
          <p:cNvPr id="4" name="Segnaposto piè di pagina 3">
            <a:extLst>
              <a:ext uri="{FF2B5EF4-FFF2-40B4-BE49-F238E27FC236}">
                <a16:creationId xmlns:a16="http://schemas.microsoft.com/office/drawing/2014/main" id="{32623C33-158B-40D3-8EE4-9FF21B2515B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0183175-FB7C-47BB-A49F-9DC809CE7E26}"/>
              </a:ext>
            </a:extLst>
          </p:cNvPr>
          <p:cNvSpPr>
            <a:spLocks noGrp="1"/>
          </p:cNvSpPr>
          <p:nvPr>
            <p:ph type="sldNum" sz="quarter" idx="12"/>
          </p:nvPr>
        </p:nvSpPr>
        <p:spPr/>
        <p:txBody>
          <a:bodyPr/>
          <a:lstStyle/>
          <a:p>
            <a:fld id="{2CB664A7-07CC-4998-873B-BFAD79A6B4A1}" type="slidenum">
              <a:rPr lang="it-IT" smtClean="0"/>
              <a:t>‹N›</a:t>
            </a:fld>
            <a:endParaRPr lang="it-IT"/>
          </a:p>
        </p:txBody>
      </p:sp>
    </p:spTree>
    <p:extLst>
      <p:ext uri="{BB962C8B-B14F-4D97-AF65-F5344CB8AC3E}">
        <p14:creationId xmlns:p14="http://schemas.microsoft.com/office/powerpoint/2010/main" val="127982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1F0A09A-3BA5-4D24-848C-4AE611E0D164}"/>
              </a:ext>
            </a:extLst>
          </p:cNvPr>
          <p:cNvSpPr>
            <a:spLocks noGrp="1"/>
          </p:cNvSpPr>
          <p:nvPr>
            <p:ph type="dt" sz="half" idx="10"/>
          </p:nvPr>
        </p:nvSpPr>
        <p:spPr/>
        <p:txBody>
          <a:bodyPr/>
          <a:lstStyle/>
          <a:p>
            <a:fld id="{A4B717FA-7609-466A-88D8-2940804DD3FE}" type="datetimeFigureOut">
              <a:rPr lang="it-IT" smtClean="0"/>
              <a:t>01/06/2019</a:t>
            </a:fld>
            <a:endParaRPr lang="it-IT"/>
          </a:p>
        </p:txBody>
      </p:sp>
      <p:sp>
        <p:nvSpPr>
          <p:cNvPr id="3" name="Segnaposto piè di pagina 2">
            <a:extLst>
              <a:ext uri="{FF2B5EF4-FFF2-40B4-BE49-F238E27FC236}">
                <a16:creationId xmlns:a16="http://schemas.microsoft.com/office/drawing/2014/main" id="{DA0B22E2-DCD2-493B-B665-F709D1F2B06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4FE3C30-87F5-4F30-8514-892BDA2322E7}"/>
              </a:ext>
            </a:extLst>
          </p:cNvPr>
          <p:cNvSpPr>
            <a:spLocks noGrp="1"/>
          </p:cNvSpPr>
          <p:nvPr>
            <p:ph type="sldNum" sz="quarter" idx="12"/>
          </p:nvPr>
        </p:nvSpPr>
        <p:spPr/>
        <p:txBody>
          <a:bodyPr/>
          <a:lstStyle/>
          <a:p>
            <a:fld id="{2CB664A7-07CC-4998-873B-BFAD79A6B4A1}" type="slidenum">
              <a:rPr lang="it-IT" smtClean="0"/>
              <a:t>‹N›</a:t>
            </a:fld>
            <a:endParaRPr lang="it-IT"/>
          </a:p>
        </p:txBody>
      </p:sp>
    </p:spTree>
    <p:extLst>
      <p:ext uri="{BB962C8B-B14F-4D97-AF65-F5344CB8AC3E}">
        <p14:creationId xmlns:p14="http://schemas.microsoft.com/office/powerpoint/2010/main" val="80910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81CFF1-9F5F-4E3A-97A8-90DE47D2795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21D78B6-DFD0-4B07-BC9D-DC0E24EF0D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E6A42A3-F98D-4E3E-98AA-17DAFA1B62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4CAE99B-59C4-4805-9F6B-76D9E61FE5E1}"/>
              </a:ext>
            </a:extLst>
          </p:cNvPr>
          <p:cNvSpPr>
            <a:spLocks noGrp="1"/>
          </p:cNvSpPr>
          <p:nvPr>
            <p:ph type="dt" sz="half" idx="10"/>
          </p:nvPr>
        </p:nvSpPr>
        <p:spPr/>
        <p:txBody>
          <a:bodyPr/>
          <a:lstStyle/>
          <a:p>
            <a:fld id="{A4B717FA-7609-466A-88D8-2940804DD3FE}" type="datetimeFigureOut">
              <a:rPr lang="it-IT" smtClean="0"/>
              <a:t>01/06/2019</a:t>
            </a:fld>
            <a:endParaRPr lang="it-IT"/>
          </a:p>
        </p:txBody>
      </p:sp>
      <p:sp>
        <p:nvSpPr>
          <p:cNvPr id="6" name="Segnaposto piè di pagina 5">
            <a:extLst>
              <a:ext uri="{FF2B5EF4-FFF2-40B4-BE49-F238E27FC236}">
                <a16:creationId xmlns:a16="http://schemas.microsoft.com/office/drawing/2014/main" id="{2305935E-702C-447D-8234-4EE51F1FF86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7181A29-7732-42CE-B236-47BFF957E41D}"/>
              </a:ext>
            </a:extLst>
          </p:cNvPr>
          <p:cNvSpPr>
            <a:spLocks noGrp="1"/>
          </p:cNvSpPr>
          <p:nvPr>
            <p:ph type="sldNum" sz="quarter" idx="12"/>
          </p:nvPr>
        </p:nvSpPr>
        <p:spPr/>
        <p:txBody>
          <a:bodyPr/>
          <a:lstStyle/>
          <a:p>
            <a:fld id="{2CB664A7-07CC-4998-873B-BFAD79A6B4A1}" type="slidenum">
              <a:rPr lang="it-IT" smtClean="0"/>
              <a:t>‹N›</a:t>
            </a:fld>
            <a:endParaRPr lang="it-IT"/>
          </a:p>
        </p:txBody>
      </p:sp>
    </p:spTree>
    <p:extLst>
      <p:ext uri="{BB962C8B-B14F-4D97-AF65-F5344CB8AC3E}">
        <p14:creationId xmlns:p14="http://schemas.microsoft.com/office/powerpoint/2010/main" val="355372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B560FE-5620-4EAF-9C0C-684C1DF741D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6A24EAC-235D-4F4D-B067-D4036654CC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37B40FB-4DDE-42F1-BAF6-509287C9B8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A635162-76C7-4EAA-B1E2-7C5DAFF29CC5}"/>
              </a:ext>
            </a:extLst>
          </p:cNvPr>
          <p:cNvSpPr>
            <a:spLocks noGrp="1"/>
          </p:cNvSpPr>
          <p:nvPr>
            <p:ph type="dt" sz="half" idx="10"/>
          </p:nvPr>
        </p:nvSpPr>
        <p:spPr/>
        <p:txBody>
          <a:bodyPr/>
          <a:lstStyle/>
          <a:p>
            <a:fld id="{A4B717FA-7609-466A-88D8-2940804DD3FE}" type="datetimeFigureOut">
              <a:rPr lang="it-IT" smtClean="0"/>
              <a:t>01/06/2019</a:t>
            </a:fld>
            <a:endParaRPr lang="it-IT"/>
          </a:p>
        </p:txBody>
      </p:sp>
      <p:sp>
        <p:nvSpPr>
          <p:cNvPr id="6" name="Segnaposto piè di pagina 5">
            <a:extLst>
              <a:ext uri="{FF2B5EF4-FFF2-40B4-BE49-F238E27FC236}">
                <a16:creationId xmlns:a16="http://schemas.microsoft.com/office/drawing/2014/main" id="{A6F442B8-8492-48E6-B883-44C182E64F3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926910C-01B1-43F7-8C39-A359FFD2211F}"/>
              </a:ext>
            </a:extLst>
          </p:cNvPr>
          <p:cNvSpPr>
            <a:spLocks noGrp="1"/>
          </p:cNvSpPr>
          <p:nvPr>
            <p:ph type="sldNum" sz="quarter" idx="12"/>
          </p:nvPr>
        </p:nvSpPr>
        <p:spPr/>
        <p:txBody>
          <a:bodyPr/>
          <a:lstStyle/>
          <a:p>
            <a:fld id="{2CB664A7-07CC-4998-873B-BFAD79A6B4A1}" type="slidenum">
              <a:rPr lang="it-IT" smtClean="0"/>
              <a:t>‹N›</a:t>
            </a:fld>
            <a:endParaRPr lang="it-IT"/>
          </a:p>
        </p:txBody>
      </p:sp>
    </p:spTree>
    <p:extLst>
      <p:ext uri="{BB962C8B-B14F-4D97-AF65-F5344CB8AC3E}">
        <p14:creationId xmlns:p14="http://schemas.microsoft.com/office/powerpoint/2010/main" val="3259680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19E31D9-CDC4-4127-B980-288318F5C9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C68248F-4877-4D12-B7E1-6920C18E9D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95AA458-DED8-4129-BF63-1506B93D57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B717FA-7609-466A-88D8-2940804DD3FE}" type="datetimeFigureOut">
              <a:rPr lang="it-IT" smtClean="0"/>
              <a:t>01/06/2019</a:t>
            </a:fld>
            <a:endParaRPr lang="it-IT"/>
          </a:p>
        </p:txBody>
      </p:sp>
      <p:sp>
        <p:nvSpPr>
          <p:cNvPr id="5" name="Segnaposto piè di pagina 4">
            <a:extLst>
              <a:ext uri="{FF2B5EF4-FFF2-40B4-BE49-F238E27FC236}">
                <a16:creationId xmlns:a16="http://schemas.microsoft.com/office/drawing/2014/main" id="{65F2613C-AA25-4494-9B98-D5F4756F23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04F34CFE-A5A2-4159-A3FC-82AC67E8F5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664A7-07CC-4998-873B-BFAD79A6B4A1}" type="slidenum">
              <a:rPr lang="it-IT" smtClean="0"/>
              <a:t>‹N›</a:t>
            </a:fld>
            <a:endParaRPr lang="it-IT"/>
          </a:p>
        </p:txBody>
      </p:sp>
    </p:spTree>
    <p:extLst>
      <p:ext uri="{BB962C8B-B14F-4D97-AF65-F5344CB8AC3E}">
        <p14:creationId xmlns:p14="http://schemas.microsoft.com/office/powerpoint/2010/main" val="680932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2570EBE7-F760-40A3-A885-D0B1C41BBF5A}"/>
              </a:ext>
            </a:extLst>
          </p:cNvPr>
          <p:cNvSpPr>
            <a:spLocks noGrp="1"/>
          </p:cNvSpPr>
          <p:nvPr>
            <p:ph type="title"/>
          </p:nvPr>
        </p:nvSpPr>
        <p:spPr>
          <a:xfrm>
            <a:off x="1203960" y="236668"/>
            <a:ext cx="10392784" cy="1588957"/>
          </a:xfrm>
        </p:spPr>
        <p:txBody>
          <a:bodyPr>
            <a:normAutofit/>
          </a:bodyPr>
          <a:lstStyle/>
          <a:p>
            <a:pPr algn="ctr"/>
            <a:r>
              <a:rPr lang="it-IT" dirty="0">
                <a:solidFill>
                  <a:srgbClr val="FF0000"/>
                </a:solidFill>
              </a:rPr>
              <a:t>Accettazione e rinuncia dell’eredità</a:t>
            </a:r>
            <a:br>
              <a:rPr lang="it-IT" dirty="0">
                <a:solidFill>
                  <a:srgbClr val="FF0000"/>
                </a:solidFill>
              </a:rPr>
            </a:br>
            <a:r>
              <a:rPr lang="it-IT" dirty="0">
                <a:solidFill>
                  <a:srgbClr val="FF0000"/>
                </a:solidFill>
              </a:rPr>
              <a:t>Casi e questioni</a:t>
            </a:r>
          </a:p>
        </p:txBody>
      </p:sp>
      <p:sp>
        <p:nvSpPr>
          <p:cNvPr id="5" name="Segnaposto contenuto 4">
            <a:extLst>
              <a:ext uri="{FF2B5EF4-FFF2-40B4-BE49-F238E27FC236}">
                <a16:creationId xmlns:a16="http://schemas.microsoft.com/office/drawing/2014/main" id="{B9C4C7C6-B1C5-4D4E-9134-BC9E5AF1401A}"/>
              </a:ext>
            </a:extLst>
          </p:cNvPr>
          <p:cNvSpPr>
            <a:spLocks noGrp="1"/>
          </p:cNvSpPr>
          <p:nvPr>
            <p:ph idx="1"/>
          </p:nvPr>
        </p:nvSpPr>
        <p:spPr/>
        <p:txBody>
          <a:bodyPr/>
          <a:lstStyle/>
          <a:p>
            <a:pPr marL="0" indent="0" algn="ctr">
              <a:buNone/>
            </a:pPr>
            <a:r>
              <a:rPr lang="it-IT" sz="3600" dirty="0">
                <a:solidFill>
                  <a:srgbClr val="0070C0"/>
                </a:solidFill>
              </a:rPr>
              <a:t>Incontro di studio organizzato </a:t>
            </a:r>
          </a:p>
          <a:p>
            <a:pPr marL="0" indent="0" algn="ctr">
              <a:buNone/>
            </a:pPr>
            <a:r>
              <a:rPr lang="it-IT" sz="3600" dirty="0">
                <a:solidFill>
                  <a:srgbClr val="0070C0"/>
                </a:solidFill>
              </a:rPr>
              <a:t>dal Consiglio notarile di Forlì e Rimini</a:t>
            </a:r>
            <a:br>
              <a:rPr lang="it-IT" sz="3600" dirty="0">
                <a:solidFill>
                  <a:srgbClr val="0070C0"/>
                </a:solidFill>
              </a:rPr>
            </a:br>
            <a:r>
              <a:rPr lang="it-IT" sz="3600" dirty="0">
                <a:solidFill>
                  <a:srgbClr val="0070C0"/>
                </a:solidFill>
              </a:rPr>
              <a:t>il 7 giugno 2019</a:t>
            </a:r>
          </a:p>
          <a:p>
            <a:pPr marL="0" indent="0" algn="ctr">
              <a:buNone/>
            </a:pPr>
            <a:r>
              <a:rPr lang="it-IT" dirty="0"/>
              <a:t>di Alessandro Torroni </a:t>
            </a:r>
          </a:p>
        </p:txBody>
      </p:sp>
    </p:spTree>
    <p:extLst>
      <p:ext uri="{BB962C8B-B14F-4D97-AF65-F5344CB8AC3E}">
        <p14:creationId xmlns:p14="http://schemas.microsoft.com/office/powerpoint/2010/main" val="285995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8F5C22-A7FB-406F-B87B-2E6FB04539E6}"/>
              </a:ext>
            </a:extLst>
          </p:cNvPr>
          <p:cNvSpPr>
            <a:spLocks noGrp="1"/>
          </p:cNvSpPr>
          <p:nvPr>
            <p:ph type="title"/>
          </p:nvPr>
        </p:nvSpPr>
        <p:spPr/>
        <p:txBody>
          <a:bodyPr/>
          <a:lstStyle/>
          <a:p>
            <a:r>
              <a:rPr lang="it-IT" dirty="0"/>
              <a:t>Il chiamato ulteriore nel possesso dei beni ereditari</a:t>
            </a:r>
          </a:p>
        </p:txBody>
      </p:sp>
      <p:sp>
        <p:nvSpPr>
          <p:cNvPr id="3" name="Segnaposto contenuto 2">
            <a:extLst>
              <a:ext uri="{FF2B5EF4-FFF2-40B4-BE49-F238E27FC236}">
                <a16:creationId xmlns:a16="http://schemas.microsoft.com/office/drawing/2014/main" id="{A0A01183-AA56-4349-9E5B-49ECC903CB66}"/>
              </a:ext>
            </a:extLst>
          </p:cNvPr>
          <p:cNvSpPr>
            <a:spLocks noGrp="1"/>
          </p:cNvSpPr>
          <p:nvPr>
            <p:ph idx="1"/>
          </p:nvPr>
        </p:nvSpPr>
        <p:spPr/>
        <p:txBody>
          <a:bodyPr>
            <a:normAutofit fontScale="85000" lnSpcReduction="10000"/>
          </a:bodyPr>
          <a:lstStyle/>
          <a:p>
            <a:r>
              <a:rPr lang="it-IT" dirty="0"/>
              <a:t>Si tratta del soggetto che si trovi nel possesso dei beni ereditari ma per il quale la delazione non è attuale, in quanto i primi chiamati non hanno ancora deciso se accettare o rinunciare all’eredità</a:t>
            </a:r>
          </a:p>
          <a:p>
            <a:r>
              <a:rPr lang="it-IT" dirty="0"/>
              <a:t>Secondo la giurisprudenza anche il chiamato ulteriore che sia nel possesso dei beni ha l’onere di redigere l’inventario e di rinunciare all’eredità entro il termine di tre mesi dall’apertura della successione poiché opererebbe una delazione simultanea in favore di tutti i chiamati, indipendentemente dall’ordine di designazione di successione (Cass. n. 1317/1984; Cass. n. 5152/2012)</a:t>
            </a:r>
          </a:p>
          <a:p>
            <a:r>
              <a:rPr lang="it-IT" dirty="0"/>
              <a:t>La tesi non appare condivisibile poiché l’art. 485 distingue l’apertura della successione (per i primi chiamati) e </a:t>
            </a:r>
            <a:r>
              <a:rPr lang="it-IT" b="1" dirty="0"/>
              <a:t>la notizia della devoluta eredità </a:t>
            </a:r>
            <a:r>
              <a:rPr lang="it-IT" dirty="0"/>
              <a:t>(per i chiamati ulteriori o in caso di rinvenimento successivo del testamento)</a:t>
            </a:r>
          </a:p>
          <a:p>
            <a:r>
              <a:rPr lang="it-IT" dirty="0"/>
              <a:t>Art. 26 del progetto della Commissione Reale e parere del Consiglio di Stato</a:t>
            </a:r>
          </a:p>
        </p:txBody>
      </p:sp>
    </p:spTree>
    <p:extLst>
      <p:ext uri="{BB962C8B-B14F-4D97-AF65-F5344CB8AC3E}">
        <p14:creationId xmlns:p14="http://schemas.microsoft.com/office/powerpoint/2010/main" val="275325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D514A0-E357-4DD2-B7B0-C6A353553695}"/>
              </a:ext>
            </a:extLst>
          </p:cNvPr>
          <p:cNvSpPr>
            <a:spLocks noGrp="1"/>
          </p:cNvSpPr>
          <p:nvPr>
            <p:ph type="title"/>
          </p:nvPr>
        </p:nvSpPr>
        <p:spPr/>
        <p:txBody>
          <a:bodyPr/>
          <a:lstStyle/>
          <a:p>
            <a:pPr algn="ctr"/>
            <a:r>
              <a:rPr lang="it-IT" dirty="0"/>
              <a:t>Le associazioni e fondazioni</a:t>
            </a:r>
          </a:p>
        </p:txBody>
      </p:sp>
      <p:sp>
        <p:nvSpPr>
          <p:cNvPr id="3" name="Segnaposto contenuto 2">
            <a:extLst>
              <a:ext uri="{FF2B5EF4-FFF2-40B4-BE49-F238E27FC236}">
                <a16:creationId xmlns:a16="http://schemas.microsoft.com/office/drawing/2014/main" id="{F4843B9E-FCE8-4A9E-A89C-95CD1A5CBB7B}"/>
              </a:ext>
            </a:extLst>
          </p:cNvPr>
          <p:cNvSpPr>
            <a:spLocks noGrp="1"/>
          </p:cNvSpPr>
          <p:nvPr>
            <p:ph idx="1"/>
          </p:nvPr>
        </p:nvSpPr>
        <p:spPr/>
        <p:txBody>
          <a:bodyPr/>
          <a:lstStyle/>
          <a:p>
            <a:pPr marL="0" indent="0">
              <a:buNone/>
            </a:pPr>
            <a:r>
              <a:rPr lang="it-IT" dirty="0"/>
              <a:t>«</a:t>
            </a:r>
            <a:r>
              <a:rPr lang="it-IT" i="1" dirty="0"/>
              <a:t>L’accettazione delle eredità devolute alle persone giuridiche o ad associazioni, fondazioni ed enti non riconosciuti non può farsi che col beneficio d’inventario.</a:t>
            </a:r>
          </a:p>
          <a:p>
            <a:pPr marL="0" indent="0">
              <a:buNone/>
            </a:pPr>
            <a:r>
              <a:rPr lang="it-IT" i="1" dirty="0"/>
              <a:t>Il presente articolo non si applica alle società</a:t>
            </a:r>
            <a:r>
              <a:rPr lang="it-IT" dirty="0"/>
              <a:t>» (art. 473 c.c.).</a:t>
            </a:r>
          </a:p>
          <a:p>
            <a:pPr marL="0" indent="0">
              <a:buNone/>
            </a:pPr>
            <a:r>
              <a:rPr lang="it-IT" dirty="0">
                <a:solidFill>
                  <a:srgbClr val="FF0000"/>
                </a:solidFill>
              </a:rPr>
              <a:t>La persona giuridica, che abbia accettato con beneficio d’inventario ma non abbia compiuto l’inventario entro tre mesi ,decade dal diritto di accettare oppure conserva la qualifica di chiamato all’eredità?</a:t>
            </a:r>
          </a:p>
        </p:txBody>
      </p:sp>
    </p:spTree>
    <p:extLst>
      <p:ext uri="{BB962C8B-B14F-4D97-AF65-F5344CB8AC3E}">
        <p14:creationId xmlns:p14="http://schemas.microsoft.com/office/powerpoint/2010/main" val="461580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6EC2E2-276F-4623-810D-874561423F90}"/>
              </a:ext>
            </a:extLst>
          </p:cNvPr>
          <p:cNvSpPr>
            <a:spLocks noGrp="1"/>
          </p:cNvSpPr>
          <p:nvPr>
            <p:ph type="title"/>
          </p:nvPr>
        </p:nvSpPr>
        <p:spPr/>
        <p:txBody>
          <a:bodyPr/>
          <a:lstStyle/>
          <a:p>
            <a:pPr algn="ctr"/>
            <a:r>
              <a:rPr lang="it-IT" dirty="0"/>
              <a:t>Le associazioni e fondazioni (segue)</a:t>
            </a:r>
          </a:p>
        </p:txBody>
      </p:sp>
      <p:sp>
        <p:nvSpPr>
          <p:cNvPr id="3" name="Segnaposto contenuto 2">
            <a:extLst>
              <a:ext uri="{FF2B5EF4-FFF2-40B4-BE49-F238E27FC236}">
                <a16:creationId xmlns:a16="http://schemas.microsoft.com/office/drawing/2014/main" id="{FCBDB304-5986-43F9-B54D-BB55BEE5A900}"/>
              </a:ext>
            </a:extLst>
          </p:cNvPr>
          <p:cNvSpPr>
            <a:spLocks noGrp="1"/>
          </p:cNvSpPr>
          <p:nvPr>
            <p:ph idx="1"/>
          </p:nvPr>
        </p:nvSpPr>
        <p:spPr/>
        <p:txBody>
          <a:bodyPr/>
          <a:lstStyle/>
          <a:p>
            <a:r>
              <a:rPr lang="it-IT" dirty="0"/>
              <a:t>Secondo un’interpretazione, la persona giuridica, diversa dalle società, che non compia l’inventario nei termini di legge – non potendo divenire erede puro e semplice – </a:t>
            </a:r>
            <a:r>
              <a:rPr lang="it-IT" b="1" dirty="0"/>
              <a:t>perde il diritto di accettare l’eredità</a:t>
            </a:r>
            <a:r>
              <a:rPr lang="it-IT" dirty="0"/>
              <a:t>. Si verificherebbe un’ipotesi di </a:t>
            </a:r>
            <a:r>
              <a:rPr lang="it-IT" b="1" dirty="0"/>
              <a:t>sopravvenuta incapacità a succedere</a:t>
            </a:r>
            <a:r>
              <a:rPr lang="it-IT" dirty="0"/>
              <a:t> (Cass. 20 febbraio 1988, n. 1781, in </a:t>
            </a:r>
            <a:r>
              <a:rPr lang="it-IT" i="1" dirty="0"/>
              <a:t>Vita </a:t>
            </a:r>
            <a:r>
              <a:rPr lang="it-IT" i="1" dirty="0" err="1"/>
              <a:t>not</a:t>
            </a:r>
            <a:r>
              <a:rPr lang="it-IT" i="1" dirty="0"/>
              <a:t>., </a:t>
            </a:r>
            <a:r>
              <a:rPr lang="it-IT" dirty="0"/>
              <a:t>1988, 259; Cass. 29 settembre 2004, n. 19598, in </a:t>
            </a:r>
            <a:r>
              <a:rPr lang="it-IT" i="1" dirty="0" err="1"/>
              <a:t>Riv</a:t>
            </a:r>
            <a:r>
              <a:rPr lang="it-IT" i="1" dirty="0"/>
              <a:t>. </a:t>
            </a:r>
            <a:r>
              <a:rPr lang="it-IT" i="1" dirty="0" err="1"/>
              <a:t>not</a:t>
            </a:r>
            <a:r>
              <a:rPr lang="it-IT" i="1" dirty="0"/>
              <a:t>., </a:t>
            </a:r>
            <a:r>
              <a:rPr lang="it-IT" dirty="0"/>
              <a:t>2005, 387).</a:t>
            </a:r>
          </a:p>
        </p:txBody>
      </p:sp>
    </p:spTree>
    <p:extLst>
      <p:ext uri="{BB962C8B-B14F-4D97-AF65-F5344CB8AC3E}">
        <p14:creationId xmlns:p14="http://schemas.microsoft.com/office/powerpoint/2010/main" val="2847544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6560A3-E6A2-42F0-97EF-DF86D994A73C}"/>
              </a:ext>
            </a:extLst>
          </p:cNvPr>
          <p:cNvSpPr>
            <a:spLocks noGrp="1"/>
          </p:cNvSpPr>
          <p:nvPr>
            <p:ph type="title"/>
          </p:nvPr>
        </p:nvSpPr>
        <p:spPr/>
        <p:txBody>
          <a:bodyPr/>
          <a:lstStyle/>
          <a:p>
            <a:pPr algn="ctr"/>
            <a:r>
              <a:rPr lang="it-IT" dirty="0"/>
              <a:t>Le associazioni e fondazioni (segue)</a:t>
            </a:r>
          </a:p>
        </p:txBody>
      </p:sp>
      <p:sp>
        <p:nvSpPr>
          <p:cNvPr id="3" name="Segnaposto contenuto 2">
            <a:extLst>
              <a:ext uri="{FF2B5EF4-FFF2-40B4-BE49-F238E27FC236}">
                <a16:creationId xmlns:a16="http://schemas.microsoft.com/office/drawing/2014/main" id="{2F8E0607-CCDF-4EDE-9B7E-8003B7A5553F}"/>
              </a:ext>
            </a:extLst>
          </p:cNvPr>
          <p:cNvSpPr>
            <a:spLocks noGrp="1"/>
          </p:cNvSpPr>
          <p:nvPr>
            <p:ph idx="1"/>
          </p:nvPr>
        </p:nvSpPr>
        <p:spPr/>
        <p:txBody>
          <a:bodyPr>
            <a:normAutofit lnSpcReduction="10000"/>
          </a:bodyPr>
          <a:lstStyle/>
          <a:p>
            <a:r>
              <a:rPr lang="it-IT" dirty="0"/>
              <a:t>Secondo Cass. 27 maggio 2019, n. 14442 l’ente che non abbia compiuto l’inventario nei termini di legge, in mancanza di una espressa disposizione normativa che ne preveda espressamente la perdita, </a:t>
            </a:r>
            <a:r>
              <a:rPr lang="it-IT" dirty="0">
                <a:solidFill>
                  <a:srgbClr val="00B0F0"/>
                </a:solidFill>
              </a:rPr>
              <a:t>conserva il diritto di accettare l’eredità, </a:t>
            </a:r>
            <a:r>
              <a:rPr lang="it-IT" dirty="0"/>
              <a:t>finché lo stesso non è prescritto, salva l’applicazione del termine per accettare di cui all’art. 481 c.c. </a:t>
            </a:r>
          </a:p>
          <a:p>
            <a:r>
              <a:rPr lang="it-IT" dirty="0"/>
              <a:t>La soluzione consente di </a:t>
            </a:r>
            <a:r>
              <a:rPr lang="it-IT" dirty="0">
                <a:solidFill>
                  <a:srgbClr val="FF0000"/>
                </a:solidFill>
              </a:rPr>
              <a:t>conservare gli effetti della disposizione testamentaria</a:t>
            </a:r>
            <a:r>
              <a:rPr lang="it-IT" dirty="0"/>
              <a:t>, di tutelare le ragioni dell’ente che </a:t>
            </a:r>
            <a:r>
              <a:rPr lang="it-IT" dirty="0">
                <a:solidFill>
                  <a:srgbClr val="00B050"/>
                </a:solidFill>
              </a:rPr>
              <a:t>non è pregiudicato dall’inerzia dei suoi amministratori </a:t>
            </a:r>
            <a:r>
              <a:rPr lang="it-IT" dirty="0"/>
              <a:t>e non danneggia le ragioni dei creditori e dei legatari dell’eredità che possono far fissare dal giudice un termine per accettare </a:t>
            </a:r>
            <a:r>
              <a:rPr lang="it-IT" i="1" dirty="0"/>
              <a:t>ex</a:t>
            </a:r>
            <a:r>
              <a:rPr lang="it-IT" dirty="0"/>
              <a:t> art. 481 c.c. oppure chiedere </a:t>
            </a:r>
            <a:r>
              <a:rPr lang="it-IT" dirty="0">
                <a:solidFill>
                  <a:srgbClr val="7030A0"/>
                </a:solidFill>
              </a:rPr>
              <a:t>la separazione dei beni del defunto da quelli dell’erede  </a:t>
            </a:r>
          </a:p>
        </p:txBody>
      </p:sp>
    </p:spTree>
    <p:extLst>
      <p:ext uri="{BB962C8B-B14F-4D97-AF65-F5344CB8AC3E}">
        <p14:creationId xmlns:p14="http://schemas.microsoft.com/office/powerpoint/2010/main" val="1901626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A7E295-6B19-4817-8492-4FE57DC7E33C}"/>
              </a:ext>
            </a:extLst>
          </p:cNvPr>
          <p:cNvSpPr>
            <a:spLocks noGrp="1"/>
          </p:cNvSpPr>
          <p:nvPr>
            <p:ph type="title"/>
          </p:nvPr>
        </p:nvSpPr>
        <p:spPr/>
        <p:txBody>
          <a:bodyPr/>
          <a:lstStyle/>
          <a:p>
            <a:pPr algn="ctr"/>
            <a:r>
              <a:rPr lang="it-IT" dirty="0"/>
              <a:t>Art. 527</a:t>
            </a:r>
          </a:p>
        </p:txBody>
      </p:sp>
      <p:sp>
        <p:nvSpPr>
          <p:cNvPr id="3" name="Segnaposto contenuto 2">
            <a:extLst>
              <a:ext uri="{FF2B5EF4-FFF2-40B4-BE49-F238E27FC236}">
                <a16:creationId xmlns:a16="http://schemas.microsoft.com/office/drawing/2014/main" id="{AA1754E2-1E8D-45FF-825D-CCC5D0A186FD}"/>
              </a:ext>
            </a:extLst>
          </p:cNvPr>
          <p:cNvSpPr>
            <a:spLocks noGrp="1"/>
          </p:cNvSpPr>
          <p:nvPr>
            <p:ph idx="1"/>
          </p:nvPr>
        </p:nvSpPr>
        <p:spPr/>
        <p:txBody>
          <a:bodyPr>
            <a:normAutofit fontScale="92500" lnSpcReduction="10000"/>
          </a:bodyPr>
          <a:lstStyle/>
          <a:p>
            <a:r>
              <a:rPr lang="it-IT" dirty="0"/>
              <a:t>Art. 527 «</a:t>
            </a:r>
            <a:r>
              <a:rPr lang="it-IT" i="1" dirty="0"/>
              <a:t>I chiamati all’eredità, che hanno sottratto o nascosto  beni spettanti all’eredità stessa, </a:t>
            </a:r>
            <a:r>
              <a:rPr lang="it-IT" b="1" i="1" dirty="0"/>
              <a:t>decadono dalla facoltà di rinunziarvi </a:t>
            </a:r>
            <a:r>
              <a:rPr lang="it-IT" i="1" dirty="0"/>
              <a:t>e si considerano eredi puri e semplici, nonostante la loro rinunzia</a:t>
            </a:r>
            <a:r>
              <a:rPr lang="it-IT" dirty="0"/>
              <a:t>»</a:t>
            </a:r>
          </a:p>
          <a:p>
            <a:r>
              <a:rPr lang="it-IT" dirty="0"/>
              <a:t>La norma sanziona con </a:t>
            </a:r>
            <a:r>
              <a:rPr lang="it-IT" dirty="0">
                <a:solidFill>
                  <a:srgbClr val="7030A0"/>
                </a:solidFill>
              </a:rPr>
              <a:t>la decadenza dalla facoltà di rinunciare all’eredità </a:t>
            </a:r>
            <a:r>
              <a:rPr lang="it-IT" dirty="0"/>
              <a:t>il chiamato, nel possesso dei beni, che sottrae o occulta beni ereditari </a:t>
            </a:r>
          </a:p>
          <a:p>
            <a:r>
              <a:rPr lang="it-IT" dirty="0"/>
              <a:t>Chi ha rinunziato all’eredità non è più nel possesso dei beni, è consapevole di avere la detenzione dei beni per conto di altri; la sottrazione o l’occultamento di beni ereditari integra </a:t>
            </a:r>
            <a:r>
              <a:rPr lang="it-IT" dirty="0">
                <a:solidFill>
                  <a:srgbClr val="C00000"/>
                </a:solidFill>
              </a:rPr>
              <a:t>la fattispecie delittuosa di appropriazione indebita</a:t>
            </a:r>
          </a:p>
          <a:p>
            <a:r>
              <a:rPr lang="it-IT" i="1" dirty="0"/>
              <a:t>Contra,</a:t>
            </a:r>
            <a:r>
              <a:rPr lang="it-IT" dirty="0"/>
              <a:t> secondo una tesi minoritaria la stessa sanzione della decadenza si applicherebbe anche al chiamato che abbia in precedenza rinunciato all’eredità</a:t>
            </a:r>
          </a:p>
          <a:p>
            <a:endParaRPr lang="it-IT" dirty="0">
              <a:solidFill>
                <a:srgbClr val="C00000"/>
              </a:solidFill>
            </a:endParaRPr>
          </a:p>
          <a:p>
            <a:pPr marL="0" indent="0">
              <a:buNone/>
            </a:pPr>
            <a:endParaRPr lang="it-IT" dirty="0"/>
          </a:p>
        </p:txBody>
      </p:sp>
    </p:spTree>
    <p:extLst>
      <p:ext uri="{BB962C8B-B14F-4D97-AF65-F5344CB8AC3E}">
        <p14:creationId xmlns:p14="http://schemas.microsoft.com/office/powerpoint/2010/main" val="562819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671722-9B51-470F-A507-07CDEBB8AEEA}"/>
              </a:ext>
            </a:extLst>
          </p:cNvPr>
          <p:cNvSpPr>
            <a:spLocks noGrp="1"/>
          </p:cNvSpPr>
          <p:nvPr>
            <p:ph type="title"/>
          </p:nvPr>
        </p:nvSpPr>
        <p:spPr/>
        <p:txBody>
          <a:bodyPr/>
          <a:lstStyle/>
          <a:p>
            <a:pPr algn="ctr"/>
            <a:r>
              <a:rPr lang="it-IT" dirty="0"/>
              <a:t>La rinuncia all’eredità</a:t>
            </a:r>
            <a:br>
              <a:rPr lang="it-IT" dirty="0"/>
            </a:br>
            <a:r>
              <a:rPr lang="it-IT" dirty="0"/>
              <a:t>inquadramento</a:t>
            </a:r>
          </a:p>
        </p:txBody>
      </p:sp>
      <p:sp>
        <p:nvSpPr>
          <p:cNvPr id="3" name="Segnaposto contenuto 2">
            <a:extLst>
              <a:ext uri="{FF2B5EF4-FFF2-40B4-BE49-F238E27FC236}">
                <a16:creationId xmlns:a16="http://schemas.microsoft.com/office/drawing/2014/main" id="{FDC75DD2-7E1F-4FCA-A8AF-AF297B80BA77}"/>
              </a:ext>
            </a:extLst>
          </p:cNvPr>
          <p:cNvSpPr>
            <a:spLocks noGrp="1"/>
          </p:cNvSpPr>
          <p:nvPr>
            <p:ph idx="1"/>
          </p:nvPr>
        </p:nvSpPr>
        <p:spPr/>
        <p:txBody>
          <a:bodyPr>
            <a:normAutofit fontScale="77500" lnSpcReduction="20000"/>
          </a:bodyPr>
          <a:lstStyle/>
          <a:p>
            <a:r>
              <a:rPr lang="it-IT" dirty="0"/>
              <a:t>Effetti: i) comporta </a:t>
            </a:r>
            <a:r>
              <a:rPr lang="it-IT" dirty="0">
                <a:solidFill>
                  <a:srgbClr val="00B0F0"/>
                </a:solidFill>
              </a:rPr>
              <a:t>la dismissione temporanea del diritto di accettare </a:t>
            </a:r>
            <a:r>
              <a:rPr lang="it-IT" dirty="0"/>
              <a:t>che si consolida allorché gli altri chiamati acquistano l’eredità; ii) il chiamato possessore dei beni ereditari </a:t>
            </a:r>
            <a:r>
              <a:rPr lang="it-IT" dirty="0">
                <a:solidFill>
                  <a:srgbClr val="7030A0"/>
                </a:solidFill>
              </a:rPr>
              <a:t>perde il possesso </a:t>
            </a:r>
            <a:r>
              <a:rPr lang="it-IT" dirty="0"/>
              <a:t>che si trasforma in detenzione di beni destinati ad altri</a:t>
            </a:r>
          </a:p>
          <a:p>
            <a:r>
              <a:rPr lang="it-IT" dirty="0"/>
              <a:t>Forma: È un atto </a:t>
            </a:r>
            <a:r>
              <a:rPr lang="it-IT" dirty="0">
                <a:solidFill>
                  <a:srgbClr val="FF0000"/>
                </a:solidFill>
              </a:rPr>
              <a:t>formale</a:t>
            </a:r>
            <a:r>
              <a:rPr lang="it-IT" dirty="0"/>
              <a:t> (atto pubblico dinanzi al notaio o al cancelliere del tribunale), </a:t>
            </a:r>
            <a:r>
              <a:rPr lang="it-IT" dirty="0">
                <a:solidFill>
                  <a:srgbClr val="002060"/>
                </a:solidFill>
              </a:rPr>
              <a:t>neutro</a:t>
            </a:r>
            <a:r>
              <a:rPr lang="it-IT" dirty="0"/>
              <a:t> (non può essere né oneroso né dettato da liberalità a favore di alcuno soltanto dei chiamati), </a:t>
            </a:r>
            <a:r>
              <a:rPr lang="it-IT" dirty="0">
                <a:solidFill>
                  <a:srgbClr val="C00000"/>
                </a:solidFill>
              </a:rPr>
              <a:t>non recettizio, </a:t>
            </a:r>
            <a:r>
              <a:rPr lang="it-IT" dirty="0">
                <a:solidFill>
                  <a:srgbClr val="00B050"/>
                </a:solidFill>
              </a:rPr>
              <a:t>soggetto a pubblicità </a:t>
            </a:r>
            <a:r>
              <a:rPr lang="it-IT" dirty="0"/>
              <a:t>(inserzione nel registro delle successioni), </a:t>
            </a:r>
            <a:r>
              <a:rPr lang="it-IT" dirty="0">
                <a:solidFill>
                  <a:srgbClr val="0070C0"/>
                </a:solidFill>
              </a:rPr>
              <a:t>revocabile</a:t>
            </a:r>
          </a:p>
          <a:p>
            <a:r>
              <a:rPr lang="it-IT" dirty="0"/>
              <a:t>La revoca della rinuncia consiste, in realtà, in una </a:t>
            </a:r>
            <a:r>
              <a:rPr lang="it-IT" dirty="0">
                <a:solidFill>
                  <a:srgbClr val="FF0000"/>
                </a:solidFill>
              </a:rPr>
              <a:t>accettazione </a:t>
            </a:r>
            <a:r>
              <a:rPr lang="it-IT" b="1" dirty="0">
                <a:solidFill>
                  <a:srgbClr val="FF0000"/>
                </a:solidFill>
              </a:rPr>
              <a:t>tardiva</a:t>
            </a:r>
            <a:r>
              <a:rPr lang="it-IT" dirty="0">
                <a:solidFill>
                  <a:srgbClr val="FF0000"/>
                </a:solidFill>
              </a:rPr>
              <a:t> </a:t>
            </a:r>
            <a:r>
              <a:rPr lang="it-IT" dirty="0"/>
              <a:t>che elimina gli effetti della precedente rinuncia ed è ammissibile finché il diritto di accettare non sia prescritto e l’eredità non sia stata acquistata da altri (art. 525 c.c.)</a:t>
            </a:r>
          </a:p>
          <a:p>
            <a:r>
              <a:rPr lang="it-IT" dirty="0"/>
              <a:t>Secondo la tesi prevalente, </a:t>
            </a:r>
            <a:r>
              <a:rPr lang="it-IT" dirty="0">
                <a:solidFill>
                  <a:srgbClr val="FF0000"/>
                </a:solidFill>
              </a:rPr>
              <a:t>l’accettazione tardiva può essere espressa o tacita</a:t>
            </a:r>
            <a:r>
              <a:rPr lang="it-IT" dirty="0"/>
              <a:t> ma non può trattarsi di una fattispecie di acquisto dell’eredità </a:t>
            </a:r>
            <a:r>
              <a:rPr lang="it-IT" i="1" dirty="0"/>
              <a:t>ex lege </a:t>
            </a:r>
            <a:r>
              <a:rPr lang="it-IT" dirty="0"/>
              <a:t>senza accettazione</a:t>
            </a:r>
          </a:p>
          <a:p>
            <a:r>
              <a:rPr lang="it-IT" dirty="0"/>
              <a:t>Seguendo l’orientamento giurisprudenziale secondo il quale la delazione ereditaria è simultanea anche per i chiamati ulteriori, </a:t>
            </a:r>
            <a:r>
              <a:rPr lang="it-IT" dirty="0">
                <a:solidFill>
                  <a:srgbClr val="FFC000"/>
                </a:solidFill>
              </a:rPr>
              <a:t>è ammissibile la rinuncia all’eredità di un chiamato in subordine</a:t>
            </a:r>
          </a:p>
        </p:txBody>
      </p:sp>
    </p:spTree>
    <p:extLst>
      <p:ext uri="{BB962C8B-B14F-4D97-AF65-F5344CB8AC3E}">
        <p14:creationId xmlns:p14="http://schemas.microsoft.com/office/powerpoint/2010/main" val="41172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862705-5480-46FE-9233-A739C6F9B373}"/>
              </a:ext>
            </a:extLst>
          </p:cNvPr>
          <p:cNvSpPr>
            <a:spLocks noGrp="1"/>
          </p:cNvSpPr>
          <p:nvPr>
            <p:ph type="title"/>
          </p:nvPr>
        </p:nvSpPr>
        <p:spPr/>
        <p:txBody>
          <a:bodyPr/>
          <a:lstStyle/>
          <a:p>
            <a:r>
              <a:rPr lang="it-IT" dirty="0"/>
              <a:t>La rinuncia all’eredità da parte del chiamato possessore</a:t>
            </a:r>
          </a:p>
        </p:txBody>
      </p:sp>
      <p:sp>
        <p:nvSpPr>
          <p:cNvPr id="3" name="Segnaposto contenuto 2">
            <a:extLst>
              <a:ext uri="{FF2B5EF4-FFF2-40B4-BE49-F238E27FC236}">
                <a16:creationId xmlns:a16="http://schemas.microsoft.com/office/drawing/2014/main" id="{BDB154C2-9A33-4666-A551-0E67FE816523}"/>
              </a:ext>
            </a:extLst>
          </p:cNvPr>
          <p:cNvSpPr>
            <a:spLocks noGrp="1"/>
          </p:cNvSpPr>
          <p:nvPr>
            <p:ph idx="1"/>
          </p:nvPr>
        </p:nvSpPr>
        <p:spPr/>
        <p:txBody>
          <a:bodyPr>
            <a:normAutofit fontScale="85000" lnSpcReduction="20000"/>
          </a:bodyPr>
          <a:lstStyle/>
          <a:p>
            <a:r>
              <a:rPr lang="it-IT" dirty="0"/>
              <a:t>Secondo una tesi in passato pacifica, è valida ed efficace la rinuncia all’eredità effettuata dal chiamato possessore dei beni ereditari prima dello spirare del termine di 3 mesi dall’apertura della successione, senza che sia necessaria la redazione dell’inventario (Cass. n. 2067/1964; Cass. 11634/1991; Cass. n. 8021/2012; Cass. n. 20960/2016)</a:t>
            </a:r>
          </a:p>
          <a:p>
            <a:r>
              <a:rPr lang="it-IT" dirty="0"/>
              <a:t>Cass. 29 marzo 2003, n. 4845 ha ritenuto che il chiamato all’eredità che sia, a qualunque titolo, nel possesso dei beni ereditari </a:t>
            </a:r>
            <a:r>
              <a:rPr lang="it-IT" dirty="0">
                <a:solidFill>
                  <a:srgbClr val="FF0000"/>
                </a:solidFill>
              </a:rPr>
              <a:t>ha l’onere di redigere l’inventario prima di formalizzare la rinuncia; in mancanza opera l’acquisto dell’eredità </a:t>
            </a:r>
            <a:r>
              <a:rPr lang="it-IT" i="1" dirty="0" err="1">
                <a:solidFill>
                  <a:srgbClr val="FF0000"/>
                </a:solidFill>
              </a:rPr>
              <a:t>ope</a:t>
            </a:r>
            <a:r>
              <a:rPr lang="it-IT" i="1" dirty="0">
                <a:solidFill>
                  <a:srgbClr val="FF0000"/>
                </a:solidFill>
              </a:rPr>
              <a:t> legis</a:t>
            </a:r>
            <a:r>
              <a:rPr lang="it-IT" dirty="0">
                <a:solidFill>
                  <a:srgbClr val="FF0000"/>
                </a:solidFill>
              </a:rPr>
              <a:t>, </a:t>
            </a:r>
            <a:r>
              <a:rPr lang="it-IT" b="1" dirty="0">
                <a:solidFill>
                  <a:srgbClr val="FF0000"/>
                </a:solidFill>
              </a:rPr>
              <a:t>anche contro la volontà del rinunziante</a:t>
            </a:r>
          </a:p>
          <a:p>
            <a:r>
              <a:rPr lang="it-IT" dirty="0"/>
              <a:t>Questa interpretazione «</a:t>
            </a:r>
            <a:r>
              <a:rPr lang="it-IT" i="1" dirty="0"/>
              <a:t>trova la sua </a:t>
            </a:r>
            <a:r>
              <a:rPr lang="it-IT" dirty="0"/>
              <a:t>ratio</a:t>
            </a:r>
            <a:r>
              <a:rPr lang="it-IT" i="1" dirty="0"/>
              <a:t> nella esigenza di tutela dei terzi, sia per evitare il pregiudizio di sottrazioni ed occultamenti dei beni ereditari da parte del chiamato; sia per realizzare la certezza della situazione giuridica successoria, evitando che gli stessi terzi possano ritenere, nel vedere il chiamato in possesso da un certo tempo di beni della eredità, che questa sia stata accettata puramente e semplicemente</a:t>
            </a:r>
            <a:r>
              <a:rPr lang="it-IT" dirty="0"/>
              <a:t>»</a:t>
            </a:r>
          </a:p>
        </p:txBody>
      </p:sp>
    </p:spTree>
    <p:extLst>
      <p:ext uri="{BB962C8B-B14F-4D97-AF65-F5344CB8AC3E}">
        <p14:creationId xmlns:p14="http://schemas.microsoft.com/office/powerpoint/2010/main" val="4009162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AB21E4-563C-4E4A-AC83-3F03784B584C}"/>
              </a:ext>
            </a:extLst>
          </p:cNvPr>
          <p:cNvSpPr>
            <a:spLocks noGrp="1"/>
          </p:cNvSpPr>
          <p:nvPr>
            <p:ph type="title"/>
          </p:nvPr>
        </p:nvSpPr>
        <p:spPr/>
        <p:txBody>
          <a:bodyPr/>
          <a:lstStyle/>
          <a:p>
            <a:pPr algn="ctr"/>
            <a:r>
              <a:rPr lang="it-IT" dirty="0"/>
              <a:t>Critica</a:t>
            </a:r>
            <a:br>
              <a:rPr lang="it-IT" dirty="0"/>
            </a:br>
            <a:r>
              <a:rPr lang="it-IT" dirty="0"/>
              <a:t>Studio CNN 406/2017/C</a:t>
            </a:r>
          </a:p>
        </p:txBody>
      </p:sp>
      <p:sp>
        <p:nvSpPr>
          <p:cNvPr id="3" name="Segnaposto contenuto 2">
            <a:extLst>
              <a:ext uri="{FF2B5EF4-FFF2-40B4-BE49-F238E27FC236}">
                <a16:creationId xmlns:a16="http://schemas.microsoft.com/office/drawing/2014/main" id="{B7BECBCE-BAD8-4583-8FDD-29C39E009AF1}"/>
              </a:ext>
            </a:extLst>
          </p:cNvPr>
          <p:cNvSpPr>
            <a:spLocks noGrp="1"/>
          </p:cNvSpPr>
          <p:nvPr>
            <p:ph idx="1"/>
          </p:nvPr>
        </p:nvSpPr>
        <p:spPr/>
        <p:txBody>
          <a:bodyPr>
            <a:normAutofit fontScale="77500" lnSpcReduction="20000"/>
          </a:bodyPr>
          <a:lstStyle/>
          <a:p>
            <a:r>
              <a:rPr lang="it-IT" dirty="0">
                <a:solidFill>
                  <a:srgbClr val="00B0F0"/>
                </a:solidFill>
              </a:rPr>
              <a:t>Chi rinuncia all’eredità perde la qualifica di chiamato ed il possesso dei beni ereditari. </a:t>
            </a:r>
            <a:r>
              <a:rPr lang="it-IT" dirty="0"/>
              <a:t>L’art. 485 rubricato «</a:t>
            </a:r>
            <a:r>
              <a:rPr lang="it-IT" i="1" dirty="0"/>
              <a:t>Chiamato all’eredità che è nel possesso dei beni» </a:t>
            </a:r>
            <a:r>
              <a:rPr lang="it-IT" dirty="0"/>
              <a:t>fa continuo riferimento al chiamato e </a:t>
            </a:r>
            <a:r>
              <a:rPr lang="it-IT" dirty="0">
                <a:solidFill>
                  <a:srgbClr val="7030A0"/>
                </a:solidFill>
              </a:rPr>
              <a:t>presuppone una delazione ereditaria attuale</a:t>
            </a:r>
            <a:r>
              <a:rPr lang="it-IT" dirty="0"/>
              <a:t> e non estinta per effetto della rinuncia</a:t>
            </a:r>
          </a:p>
          <a:p>
            <a:r>
              <a:rPr lang="it-IT" dirty="0"/>
              <a:t>Nessuna norma vieta al chiamato possessore di rinunciare all’eredità se non ha prima redatto l’inventario (cfr. art. 461 «</a:t>
            </a:r>
            <a:r>
              <a:rPr lang="it-IT" i="1" dirty="0"/>
              <a:t>Se il chiamato rinunzia all’eredità, le spese sostenute per gli atti indicati dall’articolo precedente sono a carico dell’eredità</a:t>
            </a:r>
            <a:r>
              <a:rPr lang="it-IT" dirty="0"/>
              <a:t>»)</a:t>
            </a:r>
          </a:p>
          <a:p>
            <a:r>
              <a:rPr lang="it-IT" dirty="0"/>
              <a:t>In giurisprudenza si reputa addirittura incompatibile la redazione dell’inventario a carico di colui che abbia preventivamente rinunciato all’eredità</a:t>
            </a:r>
          </a:p>
          <a:p>
            <a:r>
              <a:rPr lang="it-IT" dirty="0"/>
              <a:t>Il rischio della sottrazione o occultamento di beni ereditari è contemplato dall’art. 527 che commina la sanzione della decadenza dalla facoltà di rinunziare all’eredità e attribuisce la qualifica di erede puro e semplice </a:t>
            </a:r>
          </a:p>
          <a:p>
            <a:r>
              <a:rPr lang="it-IT" dirty="0"/>
              <a:t>La certezza della situazione giuridica successoria è garantita dalla inserzione della rinuncia all’eredità nel registro delle successioni presso la cancelleria del tribunale e non dalla situazione di possesso che non ha alcuna forma di pubblicità</a:t>
            </a:r>
          </a:p>
          <a:p>
            <a:endParaRPr lang="it-IT" dirty="0"/>
          </a:p>
          <a:p>
            <a:pPr marL="0" indent="0">
              <a:buNone/>
            </a:pPr>
            <a:endParaRPr lang="it-IT" dirty="0"/>
          </a:p>
        </p:txBody>
      </p:sp>
    </p:spTree>
    <p:extLst>
      <p:ext uri="{BB962C8B-B14F-4D97-AF65-F5344CB8AC3E}">
        <p14:creationId xmlns:p14="http://schemas.microsoft.com/office/powerpoint/2010/main" val="1774061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6C30E2-6B5F-4074-8131-1FF4C8F5D83D}"/>
              </a:ext>
            </a:extLst>
          </p:cNvPr>
          <p:cNvSpPr>
            <a:spLocks noGrp="1"/>
          </p:cNvSpPr>
          <p:nvPr>
            <p:ph type="title"/>
          </p:nvPr>
        </p:nvSpPr>
        <p:spPr/>
        <p:txBody>
          <a:bodyPr/>
          <a:lstStyle/>
          <a:p>
            <a:pPr algn="ctr"/>
            <a:r>
              <a:rPr lang="it-IT" dirty="0"/>
              <a:t>Cass. 17 ottobre 2016, n. 20960</a:t>
            </a:r>
          </a:p>
        </p:txBody>
      </p:sp>
      <p:sp>
        <p:nvSpPr>
          <p:cNvPr id="3" name="Segnaposto contenuto 2">
            <a:extLst>
              <a:ext uri="{FF2B5EF4-FFF2-40B4-BE49-F238E27FC236}">
                <a16:creationId xmlns:a16="http://schemas.microsoft.com/office/drawing/2014/main" id="{E5FB3EE5-9ED7-4729-BC11-69AD8EB4CEA6}"/>
              </a:ext>
            </a:extLst>
          </p:cNvPr>
          <p:cNvSpPr>
            <a:spLocks noGrp="1"/>
          </p:cNvSpPr>
          <p:nvPr>
            <p:ph idx="1"/>
          </p:nvPr>
        </p:nvSpPr>
        <p:spPr/>
        <p:txBody>
          <a:bodyPr/>
          <a:lstStyle/>
          <a:p>
            <a:pPr marL="0" indent="0" algn="just">
              <a:buNone/>
            </a:pPr>
            <a:r>
              <a:rPr lang="it-IT" dirty="0"/>
              <a:t>È sufficiente porre in risalto che il </a:t>
            </a:r>
            <a:r>
              <a:rPr lang="it-IT" dirty="0" err="1"/>
              <a:t>delato</a:t>
            </a:r>
            <a:r>
              <a:rPr lang="it-IT" dirty="0"/>
              <a:t> ha rinunciato all’eredità antecedentemente al decorso del termine di tre mesi di cui all’art. 485 c.c.. La rinuncia da parte sua all’eredità paterna è dunque senz’altro efficace, poiché è intervenuta prima che giungesse a compimento il termine trimestrale al cui vano decorso, ai sensi dell’art. 482, 2 co., c.c., «il chiamato è considerato erede puro e semplice», al cui vano decorso, cioè, è subordinato il perfezionamento dell’accettazione presunta.</a:t>
            </a:r>
          </a:p>
        </p:txBody>
      </p:sp>
    </p:spTree>
    <p:extLst>
      <p:ext uri="{BB962C8B-B14F-4D97-AF65-F5344CB8AC3E}">
        <p14:creationId xmlns:p14="http://schemas.microsoft.com/office/powerpoint/2010/main" val="1626837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D473A-04DC-4D18-8F5C-3E4858FDDA95}"/>
              </a:ext>
            </a:extLst>
          </p:cNvPr>
          <p:cNvSpPr>
            <a:spLocks noGrp="1"/>
          </p:cNvSpPr>
          <p:nvPr>
            <p:ph type="title"/>
          </p:nvPr>
        </p:nvSpPr>
        <p:spPr/>
        <p:txBody>
          <a:bodyPr/>
          <a:lstStyle/>
          <a:p>
            <a:pPr algn="ctr"/>
            <a:r>
              <a:rPr lang="it-IT" dirty="0"/>
              <a:t>Conseguenze operative</a:t>
            </a:r>
          </a:p>
        </p:txBody>
      </p:sp>
      <p:sp>
        <p:nvSpPr>
          <p:cNvPr id="3" name="Segnaposto contenuto 2">
            <a:extLst>
              <a:ext uri="{FF2B5EF4-FFF2-40B4-BE49-F238E27FC236}">
                <a16:creationId xmlns:a16="http://schemas.microsoft.com/office/drawing/2014/main" id="{BA082B11-5F33-4685-A632-6A673B98FE13}"/>
              </a:ext>
            </a:extLst>
          </p:cNvPr>
          <p:cNvSpPr>
            <a:spLocks noGrp="1"/>
          </p:cNvSpPr>
          <p:nvPr>
            <p:ph idx="1"/>
          </p:nvPr>
        </p:nvSpPr>
        <p:spPr/>
        <p:txBody>
          <a:bodyPr>
            <a:normAutofit fontScale="92500"/>
          </a:bodyPr>
          <a:lstStyle/>
          <a:p>
            <a:r>
              <a:rPr lang="it-IT" dirty="0">
                <a:solidFill>
                  <a:srgbClr val="002060"/>
                </a:solidFill>
              </a:rPr>
              <a:t>È da escludere che la rinunzia del chiamato possessore che non ha redatto l’inventario sia nulla</a:t>
            </a:r>
            <a:r>
              <a:rPr lang="it-IT" dirty="0"/>
              <a:t>; l’unica sanzione di nullità è comminata per la rinuncia all’eredità fatta sotto condizione o a termine o parziale (art. 520)</a:t>
            </a:r>
          </a:p>
          <a:p>
            <a:r>
              <a:rPr lang="it-IT" dirty="0"/>
              <a:t>Da un punto di vista teorico non ha alcun valore la distinzione tra </a:t>
            </a:r>
            <a:r>
              <a:rPr lang="it-IT" i="1" dirty="0"/>
              <a:t>eredità capiente</a:t>
            </a:r>
            <a:r>
              <a:rPr lang="it-IT" dirty="0"/>
              <a:t> ed </a:t>
            </a:r>
            <a:r>
              <a:rPr lang="it-IT" i="1" dirty="0"/>
              <a:t>eredità passiva</a:t>
            </a:r>
            <a:r>
              <a:rPr lang="it-IT" dirty="0"/>
              <a:t>; in pratica potrebbe essere opportuno informare il rinunziante della citata sentenza della Cassazione nel caso che </a:t>
            </a:r>
            <a:r>
              <a:rPr lang="it-IT" dirty="0">
                <a:solidFill>
                  <a:srgbClr val="7030A0"/>
                </a:solidFill>
              </a:rPr>
              <a:t>l’eredità sia passiva e il rinunziante sia soggetto solvibile</a:t>
            </a:r>
          </a:p>
          <a:p>
            <a:r>
              <a:rPr lang="it-IT" dirty="0"/>
              <a:t>Non è consigliabile inserire nella rinuncia dichiarazione del rinunziante che intende dismettere il possesso dei beni ereditari poiché il possesso è una situazione di fatto e non può essere oggetto di  volontà negoziale</a:t>
            </a:r>
          </a:p>
        </p:txBody>
      </p:sp>
    </p:spTree>
    <p:extLst>
      <p:ext uri="{BB962C8B-B14F-4D97-AF65-F5344CB8AC3E}">
        <p14:creationId xmlns:p14="http://schemas.microsoft.com/office/powerpoint/2010/main" val="75575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F3500B-6900-4B7D-A383-4744390F3915}"/>
              </a:ext>
            </a:extLst>
          </p:cNvPr>
          <p:cNvSpPr>
            <a:spLocks noGrp="1"/>
          </p:cNvSpPr>
          <p:nvPr>
            <p:ph type="title"/>
          </p:nvPr>
        </p:nvSpPr>
        <p:spPr/>
        <p:txBody>
          <a:bodyPr/>
          <a:lstStyle/>
          <a:p>
            <a:pPr algn="ctr"/>
            <a:r>
              <a:rPr lang="it-IT" dirty="0"/>
              <a:t>L’accettazione dell’eredità</a:t>
            </a:r>
          </a:p>
        </p:txBody>
      </p:sp>
      <p:sp>
        <p:nvSpPr>
          <p:cNvPr id="3" name="Segnaposto contenuto 2">
            <a:extLst>
              <a:ext uri="{FF2B5EF4-FFF2-40B4-BE49-F238E27FC236}">
                <a16:creationId xmlns:a16="http://schemas.microsoft.com/office/drawing/2014/main" id="{811A4E65-28E8-4EC6-98D9-12417CF24635}"/>
              </a:ext>
            </a:extLst>
          </p:cNvPr>
          <p:cNvSpPr>
            <a:spLocks noGrp="1"/>
          </p:cNvSpPr>
          <p:nvPr>
            <p:ph idx="1"/>
          </p:nvPr>
        </p:nvSpPr>
        <p:spPr/>
        <p:txBody>
          <a:bodyPr/>
          <a:lstStyle/>
          <a:p>
            <a:r>
              <a:rPr lang="it-IT" dirty="0">
                <a:solidFill>
                  <a:srgbClr val="0070C0"/>
                </a:solidFill>
              </a:rPr>
              <a:t>Accettazione espressa</a:t>
            </a:r>
            <a:r>
              <a:rPr lang="it-IT" dirty="0"/>
              <a:t>: in un atto pubblico o in una scrittura privata il chiamato all’eredità ha dichiarato di accettarla oppure ha assunto il titolo di erede (art. 475, comma 1, c.c.)</a:t>
            </a:r>
          </a:p>
          <a:p>
            <a:r>
              <a:rPr lang="it-IT" dirty="0">
                <a:solidFill>
                  <a:srgbClr val="7030A0"/>
                </a:solidFill>
              </a:rPr>
              <a:t>Accettazione tacita</a:t>
            </a:r>
            <a:r>
              <a:rPr lang="it-IT" dirty="0"/>
              <a:t>: il chiamato all’eredità compie un atto che presuppone necessariamente la sua volontà di accettare e che non avrebbe il diritto di fare se non nella qualità di erede (art. 476)</a:t>
            </a:r>
          </a:p>
          <a:p>
            <a:endParaRPr lang="it-IT" dirty="0"/>
          </a:p>
        </p:txBody>
      </p:sp>
    </p:spTree>
    <p:extLst>
      <p:ext uri="{BB962C8B-B14F-4D97-AF65-F5344CB8AC3E}">
        <p14:creationId xmlns:p14="http://schemas.microsoft.com/office/powerpoint/2010/main" val="2072022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A51CF0A-97A0-4DF3-A293-86E0ED1F79F1}"/>
              </a:ext>
            </a:extLst>
          </p:cNvPr>
          <p:cNvSpPr>
            <a:spLocks noGrp="1"/>
          </p:cNvSpPr>
          <p:nvPr>
            <p:ph type="title"/>
          </p:nvPr>
        </p:nvSpPr>
        <p:spPr>
          <a:xfrm>
            <a:off x="838200" y="365125"/>
            <a:ext cx="10515600" cy="1325563"/>
          </a:xfrm>
        </p:spPr>
        <p:txBody>
          <a:bodyPr>
            <a:noAutofit/>
          </a:bodyPr>
          <a:lstStyle/>
          <a:p>
            <a:pPr algn="ctr"/>
            <a:r>
              <a:rPr lang="it-IT" sz="3600" dirty="0"/>
              <a:t>Rinuncia all’eredità e modifica della successione legittima</a:t>
            </a:r>
            <a:br>
              <a:rPr lang="it-IT" sz="3600" dirty="0"/>
            </a:br>
            <a:r>
              <a:rPr lang="it-IT" sz="3600" dirty="0"/>
              <a:t>Studio CNN n. 148-2012/C</a:t>
            </a:r>
          </a:p>
        </p:txBody>
      </p:sp>
      <p:sp>
        <p:nvSpPr>
          <p:cNvPr id="5" name="Segnaposto contenuto 4">
            <a:extLst>
              <a:ext uri="{FF2B5EF4-FFF2-40B4-BE49-F238E27FC236}">
                <a16:creationId xmlns:a16="http://schemas.microsoft.com/office/drawing/2014/main" id="{51FC215B-58AB-446D-B763-895B289A3610}"/>
              </a:ext>
            </a:extLst>
          </p:cNvPr>
          <p:cNvSpPr>
            <a:spLocks noGrp="1"/>
          </p:cNvSpPr>
          <p:nvPr>
            <p:ph idx="1"/>
          </p:nvPr>
        </p:nvSpPr>
        <p:spPr/>
        <p:txBody>
          <a:bodyPr/>
          <a:lstStyle/>
          <a:p>
            <a:r>
              <a:rPr lang="it-IT" dirty="0"/>
              <a:t>«</a:t>
            </a:r>
            <a:r>
              <a:rPr lang="it-IT" i="1" dirty="0"/>
              <a:t>Chi rinunzia all’eredità </a:t>
            </a:r>
            <a:r>
              <a:rPr lang="it-IT" b="1" i="1" dirty="0"/>
              <a:t>è considerato come se non vi fosse mai stato chiamato</a:t>
            </a:r>
            <a:r>
              <a:rPr lang="it-IT" dirty="0"/>
              <a:t>» (art. 521, comma 1, c.c.).</a:t>
            </a:r>
          </a:p>
          <a:p>
            <a:r>
              <a:rPr lang="it-IT" dirty="0"/>
              <a:t>«</a:t>
            </a:r>
            <a:r>
              <a:rPr lang="it-IT" i="1" dirty="0"/>
              <a:t>Nelle successioni legittime la parte di colui che rinunzia </a:t>
            </a:r>
            <a:r>
              <a:rPr lang="it-IT" b="1" i="1" dirty="0">
                <a:solidFill>
                  <a:srgbClr val="FF0000"/>
                </a:solidFill>
              </a:rPr>
              <a:t>si accresce </a:t>
            </a:r>
            <a:r>
              <a:rPr lang="it-IT" i="1" dirty="0"/>
              <a:t>a coloro che avrebbero concorso col rinunziante, salvo il diritto di rappresentazione e salvo il disposto dell’ultimo comma dell’art. 571. </a:t>
            </a:r>
            <a:r>
              <a:rPr lang="it-IT" b="1" i="1" dirty="0"/>
              <a:t>Se il rinunziante è solo</a:t>
            </a:r>
            <a:r>
              <a:rPr lang="it-IT" i="1" dirty="0"/>
              <a:t>, l’eredità </a:t>
            </a:r>
            <a:r>
              <a:rPr lang="it-IT" b="1" i="1" dirty="0">
                <a:solidFill>
                  <a:srgbClr val="FF0000"/>
                </a:solidFill>
              </a:rPr>
              <a:t>si devolve </a:t>
            </a:r>
            <a:r>
              <a:rPr lang="it-IT" i="1" dirty="0"/>
              <a:t>a coloro ai quali spetterebbe nel caso egli mancasse</a:t>
            </a:r>
            <a:r>
              <a:rPr lang="it-IT" dirty="0"/>
              <a:t>» (art. 522 c.c.).</a:t>
            </a:r>
          </a:p>
        </p:txBody>
      </p:sp>
    </p:spTree>
    <p:extLst>
      <p:ext uri="{BB962C8B-B14F-4D97-AF65-F5344CB8AC3E}">
        <p14:creationId xmlns:p14="http://schemas.microsoft.com/office/powerpoint/2010/main" val="8071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86F299-83F1-457E-B83C-CF9C5676AF47}"/>
              </a:ext>
            </a:extLst>
          </p:cNvPr>
          <p:cNvSpPr>
            <a:spLocks noGrp="1"/>
          </p:cNvSpPr>
          <p:nvPr>
            <p:ph type="title"/>
          </p:nvPr>
        </p:nvSpPr>
        <p:spPr/>
        <p:txBody>
          <a:bodyPr/>
          <a:lstStyle/>
          <a:p>
            <a:pPr algn="ctr"/>
            <a:r>
              <a:rPr lang="it-IT" dirty="0"/>
              <a:t>Esempio 1</a:t>
            </a:r>
          </a:p>
        </p:txBody>
      </p:sp>
      <p:sp>
        <p:nvSpPr>
          <p:cNvPr id="3" name="Segnaposto contenuto 2">
            <a:extLst>
              <a:ext uri="{FF2B5EF4-FFF2-40B4-BE49-F238E27FC236}">
                <a16:creationId xmlns:a16="http://schemas.microsoft.com/office/drawing/2014/main" id="{E7315B76-5F6C-4050-9E7F-392A2B14F43A}"/>
              </a:ext>
            </a:extLst>
          </p:cNvPr>
          <p:cNvSpPr>
            <a:spLocks noGrp="1"/>
          </p:cNvSpPr>
          <p:nvPr>
            <p:ph idx="1"/>
          </p:nvPr>
        </p:nvSpPr>
        <p:spPr/>
        <p:txBody>
          <a:bodyPr/>
          <a:lstStyle/>
          <a:p>
            <a:r>
              <a:rPr lang="it-IT" dirty="0"/>
              <a:t>Successione </a:t>
            </a:r>
            <a:r>
              <a:rPr lang="it-IT" i="1" dirty="0"/>
              <a:t>ab intestato </a:t>
            </a:r>
            <a:r>
              <a:rPr lang="it-IT" dirty="0"/>
              <a:t>alla quale concorrono </a:t>
            </a:r>
            <a:r>
              <a:rPr lang="it-IT" dirty="0">
                <a:solidFill>
                  <a:srgbClr val="FFC000"/>
                </a:solidFill>
              </a:rPr>
              <a:t>il coniuge ed un figlio</a:t>
            </a:r>
            <a:r>
              <a:rPr lang="it-IT" dirty="0"/>
              <a:t>, senza discendenti</a:t>
            </a:r>
          </a:p>
          <a:p>
            <a:r>
              <a:rPr lang="it-IT" dirty="0"/>
              <a:t>Il figlio rinuncia all’eredità</a:t>
            </a:r>
          </a:p>
          <a:p>
            <a:pPr marL="0" indent="0">
              <a:buNone/>
            </a:pPr>
            <a:endParaRPr lang="it-IT" dirty="0"/>
          </a:p>
          <a:p>
            <a:pPr marL="0" indent="0">
              <a:buNone/>
            </a:pPr>
            <a:r>
              <a:rPr lang="it-IT" dirty="0">
                <a:solidFill>
                  <a:srgbClr val="7030A0"/>
                </a:solidFill>
              </a:rPr>
              <a:t>Tesi 1:</a:t>
            </a:r>
            <a:r>
              <a:rPr lang="it-IT" dirty="0"/>
              <a:t> l’eredità è devoluta </a:t>
            </a:r>
            <a:r>
              <a:rPr lang="it-IT" dirty="0">
                <a:solidFill>
                  <a:srgbClr val="FF0000"/>
                </a:solidFill>
              </a:rPr>
              <a:t>per 2/3 al coniuge e per 1/3 a favore di ascendenti o fratelli e sorelle</a:t>
            </a:r>
            <a:r>
              <a:rPr lang="it-IT" dirty="0"/>
              <a:t> (si applica art. 582 concorso del coniuge con ascendenti o fratelli e sorelle) [prevale  art. 521]</a:t>
            </a:r>
          </a:p>
          <a:p>
            <a:pPr marL="0" indent="0">
              <a:buNone/>
            </a:pPr>
            <a:r>
              <a:rPr lang="it-IT" dirty="0">
                <a:solidFill>
                  <a:srgbClr val="002060"/>
                </a:solidFill>
              </a:rPr>
              <a:t>Tesi 2:</a:t>
            </a:r>
            <a:r>
              <a:rPr lang="it-IT" dirty="0"/>
              <a:t> L’eredità e devoluta </a:t>
            </a:r>
            <a:r>
              <a:rPr lang="it-IT" dirty="0">
                <a:solidFill>
                  <a:srgbClr val="00B0F0"/>
                </a:solidFill>
              </a:rPr>
              <a:t>per intero al coniuge </a:t>
            </a:r>
            <a:r>
              <a:rPr lang="it-IT" dirty="0"/>
              <a:t>(si applica art. 581 con accrescimento) [prevale art. 522]</a:t>
            </a:r>
          </a:p>
          <a:p>
            <a:endParaRPr lang="it-IT" dirty="0"/>
          </a:p>
        </p:txBody>
      </p:sp>
    </p:spTree>
    <p:extLst>
      <p:ext uri="{BB962C8B-B14F-4D97-AF65-F5344CB8AC3E}">
        <p14:creationId xmlns:p14="http://schemas.microsoft.com/office/powerpoint/2010/main" val="46228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5409B0-C966-4246-B1DE-A98822853748}"/>
              </a:ext>
            </a:extLst>
          </p:cNvPr>
          <p:cNvSpPr>
            <a:spLocks noGrp="1"/>
          </p:cNvSpPr>
          <p:nvPr>
            <p:ph type="title"/>
          </p:nvPr>
        </p:nvSpPr>
        <p:spPr/>
        <p:txBody>
          <a:bodyPr/>
          <a:lstStyle/>
          <a:p>
            <a:pPr algn="ctr"/>
            <a:r>
              <a:rPr lang="it-IT" dirty="0"/>
              <a:t>Esempio 2</a:t>
            </a:r>
          </a:p>
        </p:txBody>
      </p:sp>
      <p:sp>
        <p:nvSpPr>
          <p:cNvPr id="3" name="Segnaposto contenuto 2">
            <a:extLst>
              <a:ext uri="{FF2B5EF4-FFF2-40B4-BE49-F238E27FC236}">
                <a16:creationId xmlns:a16="http://schemas.microsoft.com/office/drawing/2014/main" id="{4CEFCE63-A502-4879-91CB-C9D848E344F1}"/>
              </a:ext>
            </a:extLst>
          </p:cNvPr>
          <p:cNvSpPr>
            <a:spLocks noGrp="1"/>
          </p:cNvSpPr>
          <p:nvPr>
            <p:ph idx="1"/>
          </p:nvPr>
        </p:nvSpPr>
        <p:spPr/>
        <p:txBody>
          <a:bodyPr/>
          <a:lstStyle/>
          <a:p>
            <a:r>
              <a:rPr lang="it-IT" dirty="0"/>
              <a:t>Successione </a:t>
            </a:r>
            <a:r>
              <a:rPr lang="it-IT" i="1" dirty="0"/>
              <a:t>ad intestato </a:t>
            </a:r>
            <a:r>
              <a:rPr lang="it-IT" dirty="0"/>
              <a:t>devoluta </a:t>
            </a:r>
            <a:r>
              <a:rPr lang="it-IT" dirty="0">
                <a:solidFill>
                  <a:srgbClr val="FFC000"/>
                </a:solidFill>
              </a:rPr>
              <a:t>al coniuge ed a tre figli</a:t>
            </a:r>
          </a:p>
          <a:p>
            <a:r>
              <a:rPr lang="it-IT" dirty="0"/>
              <a:t>Uno dei figli, senza discendenti, rinuncia all’eredità</a:t>
            </a:r>
          </a:p>
          <a:p>
            <a:r>
              <a:rPr lang="it-IT" dirty="0"/>
              <a:t>La successione è devoluta </a:t>
            </a:r>
            <a:r>
              <a:rPr lang="it-IT" dirty="0">
                <a:solidFill>
                  <a:srgbClr val="FF0000"/>
                </a:solidFill>
              </a:rPr>
              <a:t>per 1/3 al coniuge e per 2/3 ai due figli</a:t>
            </a:r>
          </a:p>
          <a:p>
            <a:r>
              <a:rPr lang="it-IT" dirty="0"/>
              <a:t>La rinuncia di un figlio non interferisce con la quota devoluta al coniuge</a:t>
            </a:r>
          </a:p>
        </p:txBody>
      </p:sp>
    </p:spTree>
    <p:extLst>
      <p:ext uri="{BB962C8B-B14F-4D97-AF65-F5344CB8AC3E}">
        <p14:creationId xmlns:p14="http://schemas.microsoft.com/office/powerpoint/2010/main" val="3814002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9AFA47-429E-4049-AD35-024A46794B3B}"/>
              </a:ext>
            </a:extLst>
          </p:cNvPr>
          <p:cNvSpPr>
            <a:spLocks noGrp="1"/>
          </p:cNvSpPr>
          <p:nvPr>
            <p:ph type="title"/>
          </p:nvPr>
        </p:nvSpPr>
        <p:spPr/>
        <p:txBody>
          <a:bodyPr/>
          <a:lstStyle/>
          <a:p>
            <a:pPr algn="ctr"/>
            <a:r>
              <a:rPr lang="it-IT" dirty="0"/>
              <a:t>Esempio 3</a:t>
            </a:r>
          </a:p>
        </p:txBody>
      </p:sp>
      <p:sp>
        <p:nvSpPr>
          <p:cNvPr id="3" name="Segnaposto contenuto 2">
            <a:extLst>
              <a:ext uri="{FF2B5EF4-FFF2-40B4-BE49-F238E27FC236}">
                <a16:creationId xmlns:a16="http://schemas.microsoft.com/office/drawing/2014/main" id="{675DDF2E-BB49-4CD3-9CCC-0FFBDE9029C2}"/>
              </a:ext>
            </a:extLst>
          </p:cNvPr>
          <p:cNvSpPr>
            <a:spLocks noGrp="1"/>
          </p:cNvSpPr>
          <p:nvPr>
            <p:ph idx="1"/>
          </p:nvPr>
        </p:nvSpPr>
        <p:spPr/>
        <p:txBody>
          <a:bodyPr>
            <a:normAutofit fontScale="92500" lnSpcReduction="10000"/>
          </a:bodyPr>
          <a:lstStyle/>
          <a:p>
            <a:r>
              <a:rPr lang="it-IT" dirty="0"/>
              <a:t>Successione </a:t>
            </a:r>
            <a:r>
              <a:rPr lang="it-IT" i="1" dirty="0"/>
              <a:t>ab intestato </a:t>
            </a:r>
            <a:r>
              <a:rPr lang="it-IT" dirty="0"/>
              <a:t>devoluta </a:t>
            </a:r>
            <a:r>
              <a:rPr lang="it-IT" dirty="0">
                <a:solidFill>
                  <a:srgbClr val="FFC000"/>
                </a:solidFill>
              </a:rPr>
              <a:t>al coniuge ed a due figli</a:t>
            </a:r>
          </a:p>
          <a:p>
            <a:r>
              <a:rPr lang="it-IT" dirty="0"/>
              <a:t>Uno dei figli, senza discendenti, rinuncia all’eredità</a:t>
            </a:r>
          </a:p>
          <a:p>
            <a:endParaRPr lang="it-IT" dirty="0"/>
          </a:p>
          <a:p>
            <a:r>
              <a:rPr lang="it-IT" dirty="0">
                <a:solidFill>
                  <a:srgbClr val="00B050"/>
                </a:solidFill>
              </a:rPr>
              <a:t>Tesi 1: </a:t>
            </a:r>
            <a:r>
              <a:rPr lang="it-IT" dirty="0"/>
              <a:t>l’eredità è devoluta </a:t>
            </a:r>
            <a:r>
              <a:rPr lang="it-IT" dirty="0">
                <a:solidFill>
                  <a:srgbClr val="FF0000"/>
                </a:solidFill>
              </a:rPr>
              <a:t>per 1/3 al coniuge e per 2/3 al figlio</a:t>
            </a:r>
            <a:r>
              <a:rPr lang="it-IT" dirty="0"/>
              <a:t>, sul presupposto che i figli sono chiamati in una </a:t>
            </a:r>
            <a:r>
              <a:rPr lang="it-IT" dirty="0">
                <a:solidFill>
                  <a:srgbClr val="7030A0"/>
                </a:solidFill>
              </a:rPr>
              <a:t>quota collettiva </a:t>
            </a:r>
            <a:r>
              <a:rPr lang="it-IT" dirty="0"/>
              <a:t>[prevale art. 522]</a:t>
            </a:r>
          </a:p>
          <a:p>
            <a:r>
              <a:rPr lang="it-IT" dirty="0">
                <a:solidFill>
                  <a:srgbClr val="7030A0"/>
                </a:solidFill>
              </a:rPr>
              <a:t>Tesi 2: </a:t>
            </a:r>
            <a:r>
              <a:rPr lang="it-IT" dirty="0"/>
              <a:t>l’eredità è devoluta </a:t>
            </a:r>
            <a:r>
              <a:rPr lang="it-IT" dirty="0">
                <a:solidFill>
                  <a:srgbClr val="0070C0"/>
                </a:solidFill>
              </a:rPr>
              <a:t>al coniuge ed al figlio per metà ciascuno </a:t>
            </a:r>
            <a:r>
              <a:rPr lang="it-IT" dirty="0"/>
              <a:t>[prevale art. 521] </a:t>
            </a:r>
          </a:p>
          <a:p>
            <a:r>
              <a:rPr lang="it-IT" dirty="0"/>
              <a:t>«</a:t>
            </a:r>
            <a:r>
              <a:rPr lang="it-IT" i="1" dirty="0"/>
              <a:t>Quando con il coniuge concorrono figli, il coniuge ha diritto alla metà dell’eredità, se alla successione concorre un solo figlio, e ad un terzo negli altri casi</a:t>
            </a:r>
            <a:r>
              <a:rPr lang="it-IT" dirty="0"/>
              <a:t>» (art. 581 c.c.).</a:t>
            </a:r>
          </a:p>
        </p:txBody>
      </p:sp>
    </p:spTree>
    <p:extLst>
      <p:ext uri="{BB962C8B-B14F-4D97-AF65-F5344CB8AC3E}">
        <p14:creationId xmlns:p14="http://schemas.microsoft.com/office/powerpoint/2010/main" val="4019408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5C9BFC-05C7-48CF-9DBE-3E8251629657}"/>
              </a:ext>
            </a:extLst>
          </p:cNvPr>
          <p:cNvSpPr>
            <a:spLocks noGrp="1"/>
          </p:cNvSpPr>
          <p:nvPr>
            <p:ph type="title"/>
          </p:nvPr>
        </p:nvSpPr>
        <p:spPr/>
        <p:txBody>
          <a:bodyPr/>
          <a:lstStyle/>
          <a:p>
            <a:pPr algn="ctr"/>
            <a:r>
              <a:rPr lang="it-IT" dirty="0"/>
              <a:t>Principio di diritto</a:t>
            </a:r>
          </a:p>
        </p:txBody>
      </p:sp>
      <p:sp>
        <p:nvSpPr>
          <p:cNvPr id="3" name="Segnaposto contenuto 2">
            <a:extLst>
              <a:ext uri="{FF2B5EF4-FFF2-40B4-BE49-F238E27FC236}">
                <a16:creationId xmlns:a16="http://schemas.microsoft.com/office/drawing/2014/main" id="{EEC84217-D702-4584-9F1E-AC4A16FAF55E}"/>
              </a:ext>
            </a:extLst>
          </p:cNvPr>
          <p:cNvSpPr>
            <a:spLocks noGrp="1"/>
          </p:cNvSpPr>
          <p:nvPr>
            <p:ph idx="1"/>
          </p:nvPr>
        </p:nvSpPr>
        <p:spPr/>
        <p:txBody>
          <a:bodyPr>
            <a:normAutofit fontScale="92500"/>
          </a:bodyPr>
          <a:lstStyle/>
          <a:p>
            <a:r>
              <a:rPr lang="it-IT" dirty="0"/>
              <a:t>Una lettura coordinata dell’art. 521 (retroattività della rinuncia) con l’art. 522 (accrescimento) porta a ritenere che la rinuncia di un chiamato comporta </a:t>
            </a:r>
            <a:r>
              <a:rPr lang="it-IT" dirty="0">
                <a:solidFill>
                  <a:srgbClr val="0070C0"/>
                </a:solidFill>
              </a:rPr>
              <a:t>il ricalcolo delle quote facendo applicazione della corrispondente ipotesi di concorso </a:t>
            </a:r>
            <a:r>
              <a:rPr lang="it-IT" dirty="0"/>
              <a:t>disciplinata nella successione legittima, considerando il rinunciante come se non fosse stato chiamato</a:t>
            </a:r>
          </a:p>
          <a:p>
            <a:r>
              <a:rPr lang="it-IT" dirty="0"/>
              <a:t>L’accrescimento nella successione legittima, dipendente dalla rinuncia di uno dei chiamati, trova il suo </a:t>
            </a:r>
            <a:r>
              <a:rPr lang="it-IT" dirty="0">
                <a:solidFill>
                  <a:srgbClr val="7030A0"/>
                </a:solidFill>
              </a:rPr>
              <a:t>limite tra coloro che erano concorrenti con il rinunciante </a:t>
            </a:r>
            <a:r>
              <a:rPr lang="it-IT" dirty="0"/>
              <a:t>al momento dell’avvenuta rinuncia</a:t>
            </a:r>
          </a:p>
          <a:p>
            <a:r>
              <a:rPr lang="it-IT" dirty="0"/>
              <a:t>L’accrescimento </a:t>
            </a:r>
            <a:r>
              <a:rPr lang="it-IT" dirty="0">
                <a:solidFill>
                  <a:srgbClr val="FF0000"/>
                </a:solidFill>
              </a:rPr>
              <a:t>non opera a favore di soggetti inizialmente estranei </a:t>
            </a:r>
            <a:r>
              <a:rPr lang="it-IT" dirty="0"/>
              <a:t>(cfr. art. 522, comma 2, c.c. «</a:t>
            </a:r>
            <a:r>
              <a:rPr lang="it-IT" b="1" i="1" dirty="0"/>
              <a:t>Se il rinunziante è solo</a:t>
            </a:r>
            <a:r>
              <a:rPr lang="it-IT" i="1" dirty="0"/>
              <a:t>, l’eredità si devolve a coloro ai quali spetterebbe nel caso egli mancasse»)</a:t>
            </a:r>
            <a:endParaRPr lang="it-IT" dirty="0"/>
          </a:p>
          <a:p>
            <a:endParaRPr lang="it-IT" dirty="0">
              <a:solidFill>
                <a:srgbClr val="FF0000"/>
              </a:solidFill>
            </a:endParaRPr>
          </a:p>
        </p:txBody>
      </p:sp>
    </p:spTree>
    <p:extLst>
      <p:ext uri="{BB962C8B-B14F-4D97-AF65-F5344CB8AC3E}">
        <p14:creationId xmlns:p14="http://schemas.microsoft.com/office/powerpoint/2010/main" val="4153643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30FF99-6DC0-4C9B-966C-7D4991F216FC}"/>
              </a:ext>
            </a:extLst>
          </p:cNvPr>
          <p:cNvSpPr>
            <a:spLocks noGrp="1"/>
          </p:cNvSpPr>
          <p:nvPr>
            <p:ph type="title"/>
          </p:nvPr>
        </p:nvSpPr>
        <p:spPr/>
        <p:txBody>
          <a:bodyPr/>
          <a:lstStyle/>
          <a:p>
            <a:pPr algn="ctr"/>
            <a:r>
              <a:rPr lang="it-IT" dirty="0"/>
              <a:t>Conseguenza</a:t>
            </a:r>
          </a:p>
        </p:txBody>
      </p:sp>
      <p:sp>
        <p:nvSpPr>
          <p:cNvPr id="3" name="Segnaposto contenuto 2">
            <a:extLst>
              <a:ext uri="{FF2B5EF4-FFF2-40B4-BE49-F238E27FC236}">
                <a16:creationId xmlns:a16="http://schemas.microsoft.com/office/drawing/2014/main" id="{2DE1FBB5-0FD2-47B4-BC3B-9AF6CE584933}"/>
              </a:ext>
            </a:extLst>
          </p:cNvPr>
          <p:cNvSpPr>
            <a:spLocks noGrp="1"/>
          </p:cNvSpPr>
          <p:nvPr>
            <p:ph idx="1"/>
          </p:nvPr>
        </p:nvSpPr>
        <p:spPr/>
        <p:txBody>
          <a:bodyPr/>
          <a:lstStyle/>
          <a:p>
            <a:r>
              <a:rPr lang="it-IT" dirty="0"/>
              <a:t>Nel caso di rinuncia del figlio, senza discendenti</a:t>
            </a:r>
            <a:r>
              <a:rPr lang="it-IT" dirty="0">
                <a:solidFill>
                  <a:srgbClr val="00B0F0"/>
                </a:solidFill>
              </a:rPr>
              <a:t> l’eredità è devoluta per intero al coniuge</a:t>
            </a:r>
          </a:p>
          <a:p>
            <a:r>
              <a:rPr lang="it-IT" dirty="0"/>
              <a:t>Si applica l’art. 581 con l’accrescimento a favore del coniuge [prevale art. 522]</a:t>
            </a:r>
          </a:p>
          <a:p>
            <a:r>
              <a:rPr lang="it-IT" dirty="0"/>
              <a:t>Non sono chiamati alla successione ascendenti o fratelli e sorelle</a:t>
            </a:r>
          </a:p>
          <a:p>
            <a:r>
              <a:rPr lang="it-IT" dirty="0"/>
              <a:t>La tesi non è supportata da alcun orientamento giurisprudenziale</a:t>
            </a:r>
          </a:p>
        </p:txBody>
      </p:sp>
    </p:spTree>
    <p:extLst>
      <p:ext uri="{BB962C8B-B14F-4D97-AF65-F5344CB8AC3E}">
        <p14:creationId xmlns:p14="http://schemas.microsoft.com/office/powerpoint/2010/main" val="1300265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6E1787-550F-4A48-91DA-FC58B7ED8A1A}"/>
              </a:ext>
            </a:extLst>
          </p:cNvPr>
          <p:cNvSpPr>
            <a:spLocks noGrp="1"/>
          </p:cNvSpPr>
          <p:nvPr>
            <p:ph type="title"/>
          </p:nvPr>
        </p:nvSpPr>
        <p:spPr>
          <a:xfrm>
            <a:off x="838200" y="204395"/>
            <a:ext cx="10515600" cy="1486294"/>
          </a:xfrm>
        </p:spPr>
        <p:txBody>
          <a:bodyPr>
            <a:normAutofit fontScale="90000"/>
          </a:bodyPr>
          <a:lstStyle/>
          <a:p>
            <a:pPr algn="ctr"/>
            <a:br>
              <a:rPr lang="it-IT" dirty="0"/>
            </a:br>
            <a:r>
              <a:rPr lang="it-IT" dirty="0">
                <a:solidFill>
                  <a:srgbClr val="0070C0"/>
                </a:solidFill>
              </a:rPr>
              <a:t>Casi in cui la rinuncia giova solo ad alcuni chiamati</a:t>
            </a:r>
            <a:br>
              <a:rPr lang="it-IT" dirty="0"/>
            </a:br>
            <a:r>
              <a:rPr lang="it-IT" dirty="0">
                <a:solidFill>
                  <a:srgbClr val="FF0000"/>
                </a:solidFill>
              </a:rPr>
              <a:t>Classi di successibili o quote collettive</a:t>
            </a:r>
            <a:br>
              <a:rPr lang="it-IT" dirty="0"/>
            </a:br>
            <a:endParaRPr lang="it-IT" dirty="0"/>
          </a:p>
        </p:txBody>
      </p:sp>
      <p:sp>
        <p:nvSpPr>
          <p:cNvPr id="3" name="Segnaposto contenuto 2">
            <a:extLst>
              <a:ext uri="{FF2B5EF4-FFF2-40B4-BE49-F238E27FC236}">
                <a16:creationId xmlns:a16="http://schemas.microsoft.com/office/drawing/2014/main" id="{57411121-DBD7-4792-9C95-9BE0B81CBC62}"/>
              </a:ext>
            </a:extLst>
          </p:cNvPr>
          <p:cNvSpPr>
            <a:spLocks noGrp="1"/>
          </p:cNvSpPr>
          <p:nvPr>
            <p:ph idx="1"/>
          </p:nvPr>
        </p:nvSpPr>
        <p:spPr/>
        <p:txBody>
          <a:bodyPr>
            <a:normAutofit fontScale="92500" lnSpcReduction="10000"/>
          </a:bodyPr>
          <a:lstStyle/>
          <a:p>
            <a:pPr marL="514350" indent="-514350">
              <a:buFont typeface="+mj-lt"/>
              <a:buAutoNum type="arabicPeriod"/>
            </a:pPr>
            <a:r>
              <a:rPr lang="it-IT" dirty="0"/>
              <a:t>Successione in favore di </a:t>
            </a:r>
            <a:r>
              <a:rPr lang="it-IT" dirty="0">
                <a:solidFill>
                  <a:srgbClr val="002060"/>
                </a:solidFill>
              </a:rPr>
              <a:t>un figlio e di due nipoti per rappresentazione di un figlio premorto</a:t>
            </a:r>
            <a:r>
              <a:rPr lang="it-IT" dirty="0"/>
              <a:t>: la rinuncia di uno dei nipoti comporta accrescimento solamente a favore dell’altro nipote e non del figlio (la rappresentazione opera per stirpi, art. 469)</a:t>
            </a:r>
          </a:p>
          <a:p>
            <a:pPr marL="514350" indent="-514350">
              <a:buFont typeface="+mj-lt"/>
              <a:buAutoNum type="arabicPeriod"/>
            </a:pPr>
            <a:r>
              <a:rPr lang="it-IT" dirty="0"/>
              <a:t>Successione a favore di </a:t>
            </a:r>
            <a:r>
              <a:rPr lang="it-IT" dirty="0">
                <a:solidFill>
                  <a:srgbClr val="7030A0"/>
                </a:solidFill>
              </a:rPr>
              <a:t>ascendenti e di fratelli e sorelle del defunto </a:t>
            </a:r>
            <a:r>
              <a:rPr lang="it-IT" dirty="0"/>
              <a:t>(art. 571): la quota in succedono i genitori o uno di essi non può essere minore della metà; i figli si dividono per capi l’altra metà. La rinuncia di uno dei fratelli accresce la quota degli altri fratelli; la rinuncia di un genitore accresce la quota dell’altro</a:t>
            </a:r>
          </a:p>
          <a:p>
            <a:pPr marL="514350" indent="-514350">
              <a:buFont typeface="+mj-lt"/>
              <a:buAutoNum type="arabicPeriod"/>
            </a:pPr>
            <a:r>
              <a:rPr lang="it-IT" dirty="0"/>
              <a:t>Successione a favore di </a:t>
            </a:r>
            <a:r>
              <a:rPr lang="it-IT" dirty="0">
                <a:solidFill>
                  <a:srgbClr val="FF0000"/>
                </a:solidFill>
              </a:rPr>
              <a:t>coniuge e più figli</a:t>
            </a:r>
            <a:r>
              <a:rPr lang="it-IT" dirty="0"/>
              <a:t>: la rinuncia di uno dei figli comporta l’accrescimento solamente a favore degli altri figli (finché i figli sono almeno 2)</a:t>
            </a:r>
          </a:p>
          <a:p>
            <a:pPr marL="0" indent="0">
              <a:buNone/>
            </a:pPr>
            <a:endParaRPr lang="it-IT" dirty="0"/>
          </a:p>
        </p:txBody>
      </p:sp>
    </p:spTree>
    <p:extLst>
      <p:ext uri="{BB962C8B-B14F-4D97-AF65-F5344CB8AC3E}">
        <p14:creationId xmlns:p14="http://schemas.microsoft.com/office/powerpoint/2010/main" val="1979881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BFA056-B12D-44FF-8F24-9B81478F4F54}"/>
              </a:ext>
            </a:extLst>
          </p:cNvPr>
          <p:cNvSpPr>
            <a:spLocks noGrp="1"/>
          </p:cNvSpPr>
          <p:nvPr>
            <p:ph type="title"/>
          </p:nvPr>
        </p:nvSpPr>
        <p:spPr/>
        <p:txBody>
          <a:bodyPr/>
          <a:lstStyle/>
          <a:p>
            <a:r>
              <a:rPr lang="it-IT" dirty="0"/>
              <a:t>Limite all’accrescimento nella successione legittima</a:t>
            </a:r>
          </a:p>
        </p:txBody>
      </p:sp>
      <p:sp>
        <p:nvSpPr>
          <p:cNvPr id="3" name="Segnaposto contenuto 2">
            <a:extLst>
              <a:ext uri="{FF2B5EF4-FFF2-40B4-BE49-F238E27FC236}">
                <a16:creationId xmlns:a16="http://schemas.microsoft.com/office/drawing/2014/main" id="{757120A8-595E-42BA-A805-6BA85D2F4F51}"/>
              </a:ext>
            </a:extLst>
          </p:cNvPr>
          <p:cNvSpPr>
            <a:spLocks noGrp="1"/>
          </p:cNvSpPr>
          <p:nvPr>
            <p:ph idx="1"/>
          </p:nvPr>
        </p:nvSpPr>
        <p:spPr/>
        <p:txBody>
          <a:bodyPr/>
          <a:lstStyle/>
          <a:p>
            <a:r>
              <a:rPr lang="it-IT" dirty="0"/>
              <a:t>Il meccanismo delineato dall’art. 522 c.c. che comporta una sorta di accrescimento nella successione legittima ha natura eccezionale e non opera al di fuori della rinuncia di un chiamato, come nelle ipotesi di </a:t>
            </a:r>
            <a:r>
              <a:rPr lang="it-IT" dirty="0">
                <a:solidFill>
                  <a:srgbClr val="FFC000"/>
                </a:solidFill>
              </a:rPr>
              <a:t>premorienza, assenza o morte presunta</a:t>
            </a:r>
          </a:p>
          <a:p>
            <a:r>
              <a:rPr lang="it-IT" dirty="0"/>
              <a:t>In questi casi si applicano direttamente le norme sul concorso nella successione legittima senza tener conto del soggetto mancante al momento dell’apertura della successione</a:t>
            </a:r>
          </a:p>
        </p:txBody>
      </p:sp>
    </p:spTree>
    <p:extLst>
      <p:ext uri="{BB962C8B-B14F-4D97-AF65-F5344CB8AC3E}">
        <p14:creationId xmlns:p14="http://schemas.microsoft.com/office/powerpoint/2010/main" val="646486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0A42C1-7F3B-4B08-B90D-2F4CAA7FA5A4}"/>
              </a:ext>
            </a:extLst>
          </p:cNvPr>
          <p:cNvSpPr>
            <a:spLocks noGrp="1"/>
          </p:cNvSpPr>
          <p:nvPr>
            <p:ph type="title"/>
          </p:nvPr>
        </p:nvSpPr>
        <p:spPr/>
        <p:txBody>
          <a:bodyPr/>
          <a:lstStyle/>
          <a:p>
            <a:pPr algn="ctr"/>
            <a:r>
              <a:rPr lang="it-IT" dirty="0"/>
              <a:t>La rinuncia all’azione di riduzione</a:t>
            </a:r>
            <a:br>
              <a:rPr lang="it-IT" dirty="0"/>
            </a:br>
            <a:r>
              <a:rPr lang="it-IT" dirty="0"/>
              <a:t>effetti sul concorso  dei chiamati</a:t>
            </a:r>
          </a:p>
        </p:txBody>
      </p:sp>
      <p:sp>
        <p:nvSpPr>
          <p:cNvPr id="3" name="Segnaposto contenuto 2">
            <a:extLst>
              <a:ext uri="{FF2B5EF4-FFF2-40B4-BE49-F238E27FC236}">
                <a16:creationId xmlns:a16="http://schemas.microsoft.com/office/drawing/2014/main" id="{AF77C065-BFF4-4888-A9D2-689B6E1FC640}"/>
              </a:ext>
            </a:extLst>
          </p:cNvPr>
          <p:cNvSpPr>
            <a:spLocks noGrp="1"/>
          </p:cNvSpPr>
          <p:nvPr>
            <p:ph idx="1"/>
          </p:nvPr>
        </p:nvSpPr>
        <p:spPr/>
        <p:txBody>
          <a:bodyPr/>
          <a:lstStyle/>
          <a:p>
            <a:r>
              <a:rPr lang="it-IT" dirty="0"/>
              <a:t>Secondo un primo orientamento, ai fini della determinazione della quota di riserva, non va fatto riferimento alla situazione teorica al momento dell’apertura della successione bensì </a:t>
            </a:r>
            <a:r>
              <a:rPr lang="it-IT" dirty="0">
                <a:solidFill>
                  <a:srgbClr val="0070C0"/>
                </a:solidFill>
              </a:rPr>
              <a:t>alla situazione concreta degli eredi legittimari che effettivamente concorrono alla ripartizione dell’attivo ereditario</a:t>
            </a:r>
            <a:r>
              <a:rPr lang="it-IT" dirty="0"/>
              <a:t> (Cass. 26 ottobre 1976, n. 3888; Cass. 9 marzo 1987, n. 2434; Cass. 11 febbraio 1995, n. 1529)</a:t>
            </a:r>
          </a:p>
        </p:txBody>
      </p:sp>
    </p:spTree>
    <p:extLst>
      <p:ext uri="{BB962C8B-B14F-4D97-AF65-F5344CB8AC3E}">
        <p14:creationId xmlns:p14="http://schemas.microsoft.com/office/powerpoint/2010/main" val="1274010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DB38B0-C34F-47DE-81D6-2AA29AD88A3D}"/>
              </a:ext>
            </a:extLst>
          </p:cNvPr>
          <p:cNvSpPr>
            <a:spLocks noGrp="1"/>
          </p:cNvSpPr>
          <p:nvPr>
            <p:ph type="title"/>
          </p:nvPr>
        </p:nvSpPr>
        <p:spPr/>
        <p:txBody>
          <a:bodyPr/>
          <a:lstStyle/>
          <a:p>
            <a:pPr algn="ctr"/>
            <a:r>
              <a:rPr lang="it-IT" dirty="0"/>
              <a:t>Le sezioni unite	della Cassazione</a:t>
            </a:r>
          </a:p>
        </p:txBody>
      </p:sp>
      <p:sp>
        <p:nvSpPr>
          <p:cNvPr id="3" name="Segnaposto contenuto 2">
            <a:extLst>
              <a:ext uri="{FF2B5EF4-FFF2-40B4-BE49-F238E27FC236}">
                <a16:creationId xmlns:a16="http://schemas.microsoft.com/office/drawing/2014/main" id="{D9B53F23-261C-4D82-9559-AB80E79EBD32}"/>
              </a:ext>
            </a:extLst>
          </p:cNvPr>
          <p:cNvSpPr>
            <a:spLocks noGrp="1"/>
          </p:cNvSpPr>
          <p:nvPr>
            <p:ph idx="1"/>
          </p:nvPr>
        </p:nvSpPr>
        <p:spPr/>
        <p:txBody>
          <a:bodyPr/>
          <a:lstStyle/>
          <a:p>
            <a:r>
              <a:rPr lang="it-IT" dirty="0"/>
              <a:t>Ai fini della determinazione della quota di riserva, occorre fare riferimento </a:t>
            </a:r>
            <a:r>
              <a:rPr lang="it-IT" dirty="0">
                <a:solidFill>
                  <a:srgbClr val="FFC000"/>
                </a:solidFill>
              </a:rPr>
              <a:t>alla situazione cristallizzata all’apertura della successione </a:t>
            </a:r>
            <a:r>
              <a:rPr lang="it-IT" dirty="0"/>
              <a:t>e non si deve fare riferimento alla situazione che si viene a creare a seguito del mancato esperimento dell’azione di riduzione da parte di alcuno dei legittimari (Cass. 6 giugno 2006, n. 13429; Cass. 12 giugno 2006, n. 13524)</a:t>
            </a:r>
          </a:p>
        </p:txBody>
      </p:sp>
    </p:spTree>
    <p:extLst>
      <p:ext uri="{BB962C8B-B14F-4D97-AF65-F5344CB8AC3E}">
        <p14:creationId xmlns:p14="http://schemas.microsoft.com/office/powerpoint/2010/main" val="1189904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430955-A0CC-474E-8872-456A3F2AAFEC}"/>
              </a:ext>
            </a:extLst>
          </p:cNvPr>
          <p:cNvSpPr>
            <a:spLocks noGrp="1"/>
          </p:cNvSpPr>
          <p:nvPr>
            <p:ph type="title"/>
          </p:nvPr>
        </p:nvSpPr>
        <p:spPr/>
        <p:txBody>
          <a:bodyPr/>
          <a:lstStyle/>
          <a:p>
            <a:pPr algn="ctr"/>
            <a:r>
              <a:rPr lang="it-IT" dirty="0"/>
              <a:t>Accettazione tacita casistica</a:t>
            </a:r>
          </a:p>
        </p:txBody>
      </p:sp>
      <p:sp>
        <p:nvSpPr>
          <p:cNvPr id="3" name="Segnaposto contenuto 2">
            <a:extLst>
              <a:ext uri="{FF2B5EF4-FFF2-40B4-BE49-F238E27FC236}">
                <a16:creationId xmlns:a16="http://schemas.microsoft.com/office/drawing/2014/main" id="{96D8844A-B69C-4C33-9457-94B4EE11CD83}"/>
              </a:ext>
            </a:extLst>
          </p:cNvPr>
          <p:cNvSpPr>
            <a:spLocks noGrp="1"/>
          </p:cNvSpPr>
          <p:nvPr>
            <p:ph idx="1"/>
          </p:nvPr>
        </p:nvSpPr>
        <p:spPr/>
        <p:txBody>
          <a:bodyPr/>
          <a:lstStyle/>
          <a:p>
            <a:r>
              <a:rPr lang="it-IT" dirty="0"/>
              <a:t>Non comporta accettazione tacita di eredità </a:t>
            </a:r>
            <a:r>
              <a:rPr lang="it-IT" dirty="0">
                <a:solidFill>
                  <a:srgbClr val="00B0F0"/>
                </a:solidFill>
              </a:rPr>
              <a:t>l’esercizio dei poteri del chiamato prima dell’accettazione dell’eredità di cui all’art. 460 c.c.</a:t>
            </a:r>
          </a:p>
          <a:p>
            <a:r>
              <a:rPr lang="it-IT" dirty="0"/>
              <a:t>Esercizio delle azioni possessorie, atti conservativi, di amministrazione temporanea, di alienazione dei beni deteriorabili, previa autorizzazione del tribunale</a:t>
            </a:r>
          </a:p>
          <a:p>
            <a:r>
              <a:rPr lang="it-IT" dirty="0"/>
              <a:t>Sono considerate per legge fattispecie di accettazione tacita: </a:t>
            </a:r>
          </a:p>
          <a:p>
            <a:pPr marL="571500" indent="-571500">
              <a:buAutoNum type="romanLcParenR"/>
            </a:pPr>
            <a:r>
              <a:rPr lang="it-IT" dirty="0">
                <a:solidFill>
                  <a:srgbClr val="FF0000"/>
                </a:solidFill>
              </a:rPr>
              <a:t>donazione, vendita o cessione dei diritti di successione </a:t>
            </a:r>
            <a:r>
              <a:rPr lang="it-IT" dirty="0"/>
              <a:t>(art. 477);</a:t>
            </a:r>
          </a:p>
          <a:p>
            <a:pPr marL="571500" indent="-571500">
              <a:buAutoNum type="romanLcParenR"/>
            </a:pPr>
            <a:r>
              <a:rPr lang="it-IT" dirty="0">
                <a:solidFill>
                  <a:srgbClr val="00B050"/>
                </a:solidFill>
              </a:rPr>
              <a:t>rinunzia ai diritti di successione fatta </a:t>
            </a:r>
            <a:r>
              <a:rPr lang="it-IT" dirty="0">
                <a:solidFill>
                  <a:srgbClr val="FFC000"/>
                </a:solidFill>
              </a:rPr>
              <a:t>verso corrispettivo </a:t>
            </a:r>
            <a:r>
              <a:rPr lang="it-IT" dirty="0">
                <a:solidFill>
                  <a:srgbClr val="00B050"/>
                </a:solidFill>
              </a:rPr>
              <a:t>oppure </a:t>
            </a:r>
            <a:r>
              <a:rPr lang="it-IT" dirty="0">
                <a:solidFill>
                  <a:srgbClr val="FFC000"/>
                </a:solidFill>
              </a:rPr>
              <a:t>a favore di alcuni soltanto</a:t>
            </a:r>
            <a:r>
              <a:rPr lang="it-IT" dirty="0">
                <a:solidFill>
                  <a:srgbClr val="00B050"/>
                </a:solidFill>
              </a:rPr>
              <a:t> dei chiamati </a:t>
            </a:r>
            <a:r>
              <a:rPr lang="it-IT" dirty="0"/>
              <a:t>(art. 478)</a:t>
            </a:r>
          </a:p>
        </p:txBody>
      </p:sp>
    </p:spTree>
    <p:extLst>
      <p:ext uri="{BB962C8B-B14F-4D97-AF65-F5344CB8AC3E}">
        <p14:creationId xmlns:p14="http://schemas.microsoft.com/office/powerpoint/2010/main" val="11879727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F7C6F2-1E0D-4E1D-8D86-740FBCC4585C}"/>
              </a:ext>
            </a:extLst>
          </p:cNvPr>
          <p:cNvSpPr>
            <a:spLocks noGrp="1"/>
          </p:cNvSpPr>
          <p:nvPr>
            <p:ph type="title"/>
          </p:nvPr>
        </p:nvSpPr>
        <p:spPr/>
        <p:txBody>
          <a:bodyPr/>
          <a:lstStyle/>
          <a:p>
            <a:pPr algn="ctr"/>
            <a:r>
              <a:rPr lang="it-IT" dirty="0"/>
              <a:t>Argomenti</a:t>
            </a:r>
          </a:p>
        </p:txBody>
      </p:sp>
      <p:sp>
        <p:nvSpPr>
          <p:cNvPr id="3" name="Segnaposto contenuto 2">
            <a:extLst>
              <a:ext uri="{FF2B5EF4-FFF2-40B4-BE49-F238E27FC236}">
                <a16:creationId xmlns:a16="http://schemas.microsoft.com/office/drawing/2014/main" id="{B167B300-6170-453C-8C93-02DF99C47655}"/>
              </a:ext>
            </a:extLst>
          </p:cNvPr>
          <p:cNvSpPr>
            <a:spLocks noGrp="1"/>
          </p:cNvSpPr>
          <p:nvPr>
            <p:ph idx="1"/>
          </p:nvPr>
        </p:nvSpPr>
        <p:spPr/>
        <p:txBody>
          <a:bodyPr>
            <a:normAutofit fontScale="77500" lnSpcReduction="20000"/>
          </a:bodyPr>
          <a:lstStyle/>
          <a:p>
            <a:pPr algn="just"/>
            <a:r>
              <a:rPr lang="it-IT" dirty="0"/>
              <a:t>La successione necessaria si colloca su un piano diverso dalla successione legittima e non attribuisce al legittimario una delazione ereditaria ma </a:t>
            </a:r>
            <a:r>
              <a:rPr lang="it-IT" dirty="0">
                <a:solidFill>
                  <a:srgbClr val="00B0F0"/>
                </a:solidFill>
              </a:rPr>
              <a:t>un diritto potestativo di ottenere un valore corrispondente ad una frazione del patrimonio ereditario</a:t>
            </a:r>
          </a:p>
          <a:p>
            <a:pPr algn="just"/>
            <a:r>
              <a:rPr lang="it-IT" dirty="0"/>
              <a:t>Il mancato esercizio dell’azione di riduzione non incide sula frazione di patrimonio ereditario a cui hanno diritto gli altri legittimari ma </a:t>
            </a:r>
            <a:r>
              <a:rPr lang="it-IT" dirty="0">
                <a:solidFill>
                  <a:srgbClr val="7030A0"/>
                </a:solidFill>
              </a:rPr>
              <a:t>amplia la quota disponibile</a:t>
            </a:r>
          </a:p>
          <a:p>
            <a:pPr algn="just"/>
            <a:r>
              <a:rPr lang="it-IT" dirty="0"/>
              <a:t>Spesso la rinuncia all’azione di riduzione è animata dal desiderio di </a:t>
            </a:r>
            <a:r>
              <a:rPr lang="it-IT" dirty="0">
                <a:solidFill>
                  <a:srgbClr val="FF0000"/>
                </a:solidFill>
              </a:rPr>
              <a:t>fare salva una donazione oppure una disposizione testamentaria potenzialmente lesive di legittima</a:t>
            </a:r>
          </a:p>
          <a:p>
            <a:pPr algn="just"/>
            <a:r>
              <a:rPr lang="it-IT" dirty="0"/>
              <a:t>La immodificabilità delle quote degli eredi necessari deriva anche dall’esigenza di consentire al </a:t>
            </a:r>
            <a:r>
              <a:rPr lang="it-IT" dirty="0">
                <a:solidFill>
                  <a:srgbClr val="FFC000"/>
                </a:solidFill>
              </a:rPr>
              <a:t>testatore di sapere entro quali limiti, in considerazione della composizione della sua famiglia, può disporre del suo patrimonio a favore di terzi</a:t>
            </a:r>
          </a:p>
          <a:p>
            <a:pPr algn="just"/>
            <a:r>
              <a:rPr lang="it-IT" dirty="0"/>
              <a:t>Seguendo la tesi contraria, potrebbe aversi </a:t>
            </a:r>
            <a:r>
              <a:rPr lang="it-IT" dirty="0">
                <a:solidFill>
                  <a:srgbClr val="00B050"/>
                </a:solidFill>
              </a:rPr>
              <a:t>una situazione di incertezza sul valore della quota di riserva finché non è prescritta l’azione di riduzione di tutti i legittimari</a:t>
            </a:r>
            <a:r>
              <a:rPr lang="it-IT" dirty="0"/>
              <a:t>, potrebbe essere necessario esercitare una prima azione di riduzione e poi una riduzione supplementare</a:t>
            </a:r>
          </a:p>
        </p:txBody>
      </p:sp>
    </p:spTree>
    <p:extLst>
      <p:ext uri="{BB962C8B-B14F-4D97-AF65-F5344CB8AC3E}">
        <p14:creationId xmlns:p14="http://schemas.microsoft.com/office/powerpoint/2010/main" val="831966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F6D3E4-41E4-4EBA-98A1-A2C3D42AC82E}"/>
              </a:ext>
            </a:extLst>
          </p:cNvPr>
          <p:cNvSpPr>
            <a:spLocks noGrp="1"/>
          </p:cNvSpPr>
          <p:nvPr>
            <p:ph type="title"/>
          </p:nvPr>
        </p:nvSpPr>
        <p:spPr/>
        <p:txBody>
          <a:bodyPr/>
          <a:lstStyle/>
          <a:p>
            <a:pPr algn="ctr"/>
            <a:r>
              <a:rPr lang="it-IT" dirty="0"/>
              <a:t>Esempio 1</a:t>
            </a:r>
          </a:p>
        </p:txBody>
      </p:sp>
      <p:sp>
        <p:nvSpPr>
          <p:cNvPr id="3" name="Segnaposto contenuto 2">
            <a:extLst>
              <a:ext uri="{FF2B5EF4-FFF2-40B4-BE49-F238E27FC236}">
                <a16:creationId xmlns:a16="http://schemas.microsoft.com/office/drawing/2014/main" id="{291A4E95-E54F-4AFA-A2FE-6EB67457C9A3}"/>
              </a:ext>
            </a:extLst>
          </p:cNvPr>
          <p:cNvSpPr>
            <a:spLocks noGrp="1"/>
          </p:cNvSpPr>
          <p:nvPr>
            <p:ph idx="1"/>
          </p:nvPr>
        </p:nvSpPr>
        <p:spPr/>
        <p:txBody>
          <a:bodyPr>
            <a:normAutofit fontScale="92500"/>
          </a:bodyPr>
          <a:lstStyle/>
          <a:p>
            <a:r>
              <a:rPr lang="it-IT" dirty="0"/>
              <a:t>Il defunto lascia </a:t>
            </a:r>
            <a:r>
              <a:rPr lang="it-IT" dirty="0">
                <a:solidFill>
                  <a:srgbClr val="00B0F0"/>
                </a:solidFill>
              </a:rPr>
              <a:t>due figli</a:t>
            </a:r>
          </a:p>
          <a:p>
            <a:r>
              <a:rPr lang="it-IT" dirty="0"/>
              <a:t>Ha effettuato una </a:t>
            </a:r>
            <a:r>
              <a:rPr lang="it-IT" dirty="0">
                <a:solidFill>
                  <a:schemeClr val="accent2"/>
                </a:solidFill>
              </a:rPr>
              <a:t>donazione in vita in favore di un nipote ex </a:t>
            </a:r>
            <a:r>
              <a:rPr lang="it-IT" dirty="0" err="1">
                <a:solidFill>
                  <a:schemeClr val="accent2"/>
                </a:solidFill>
              </a:rPr>
              <a:t>filio</a:t>
            </a:r>
            <a:r>
              <a:rPr lang="it-IT" dirty="0">
                <a:solidFill>
                  <a:schemeClr val="accent2"/>
                </a:solidFill>
              </a:rPr>
              <a:t> del valore pari al 60% dell’asse ereditario</a:t>
            </a:r>
          </a:p>
          <a:p>
            <a:r>
              <a:rPr lang="it-IT" dirty="0"/>
              <a:t>La quota di legittima spettante a ciascun figlio è pari ad 1/3 e la quota disponibile è pari ad 1/3</a:t>
            </a:r>
          </a:p>
          <a:p>
            <a:r>
              <a:rPr lang="it-IT" dirty="0">
                <a:solidFill>
                  <a:srgbClr val="00B0F0"/>
                </a:solidFill>
              </a:rPr>
              <a:t>Il figlio del defunto, padre del donatario rinuncia all’azione di riduzione.</a:t>
            </a:r>
          </a:p>
          <a:p>
            <a:r>
              <a:rPr lang="it-IT" dirty="0"/>
              <a:t>Se non si conteggiasse il rinunciante tra i legittimari l’altro figlio avrebbe diritto ad un valore pari alla metà dell’eredità</a:t>
            </a:r>
          </a:p>
          <a:p>
            <a:r>
              <a:rPr lang="it-IT" dirty="0"/>
              <a:t>Secondo la tesi delle sezioni unite, </a:t>
            </a:r>
            <a:r>
              <a:rPr lang="it-IT" dirty="0">
                <a:solidFill>
                  <a:srgbClr val="FF0000"/>
                </a:solidFill>
              </a:rPr>
              <a:t>la rinuncia del padre del donatario comporta l’ampliamento della quota disponibile da 1/3 a 2/3.</a:t>
            </a:r>
          </a:p>
        </p:txBody>
      </p:sp>
    </p:spTree>
    <p:extLst>
      <p:ext uri="{BB962C8B-B14F-4D97-AF65-F5344CB8AC3E}">
        <p14:creationId xmlns:p14="http://schemas.microsoft.com/office/powerpoint/2010/main" val="4635188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C72C9E-3B48-4E69-984D-95617864AACB}"/>
              </a:ext>
            </a:extLst>
          </p:cNvPr>
          <p:cNvSpPr>
            <a:spLocks noGrp="1"/>
          </p:cNvSpPr>
          <p:nvPr>
            <p:ph type="title"/>
          </p:nvPr>
        </p:nvSpPr>
        <p:spPr/>
        <p:txBody>
          <a:bodyPr/>
          <a:lstStyle/>
          <a:p>
            <a:pPr algn="ctr"/>
            <a:r>
              <a:rPr lang="it-IT" dirty="0"/>
              <a:t>Esempio 2</a:t>
            </a:r>
          </a:p>
        </p:txBody>
      </p:sp>
      <p:sp>
        <p:nvSpPr>
          <p:cNvPr id="3" name="Segnaposto contenuto 2">
            <a:extLst>
              <a:ext uri="{FF2B5EF4-FFF2-40B4-BE49-F238E27FC236}">
                <a16:creationId xmlns:a16="http://schemas.microsoft.com/office/drawing/2014/main" id="{C71CD5A8-816F-4DE5-82C4-6665791E1421}"/>
              </a:ext>
            </a:extLst>
          </p:cNvPr>
          <p:cNvSpPr>
            <a:spLocks noGrp="1"/>
          </p:cNvSpPr>
          <p:nvPr>
            <p:ph idx="1"/>
          </p:nvPr>
        </p:nvSpPr>
        <p:spPr/>
        <p:txBody>
          <a:bodyPr>
            <a:normAutofit fontScale="92500" lnSpcReduction="10000"/>
          </a:bodyPr>
          <a:lstStyle/>
          <a:p>
            <a:r>
              <a:rPr lang="it-IT" dirty="0"/>
              <a:t>Il defunto lascia due figli</a:t>
            </a:r>
          </a:p>
          <a:p>
            <a:r>
              <a:rPr lang="it-IT" dirty="0"/>
              <a:t>Il de </a:t>
            </a:r>
            <a:r>
              <a:rPr lang="it-IT" dirty="0" err="1"/>
              <a:t>cuius</a:t>
            </a:r>
            <a:r>
              <a:rPr lang="it-IT" dirty="0"/>
              <a:t> ha fatto </a:t>
            </a:r>
            <a:r>
              <a:rPr lang="it-IT" dirty="0">
                <a:solidFill>
                  <a:srgbClr val="00B0F0"/>
                </a:solidFill>
              </a:rPr>
              <a:t>testamento con quale ha nominato eredi due nipoti ex </a:t>
            </a:r>
            <a:r>
              <a:rPr lang="it-IT" dirty="0" err="1">
                <a:solidFill>
                  <a:srgbClr val="00B0F0"/>
                </a:solidFill>
              </a:rPr>
              <a:t>filio</a:t>
            </a:r>
            <a:r>
              <a:rPr lang="it-IT" dirty="0">
                <a:solidFill>
                  <a:srgbClr val="00B0F0"/>
                </a:solidFill>
              </a:rPr>
              <a:t> in parti uguali</a:t>
            </a:r>
          </a:p>
          <a:p>
            <a:r>
              <a:rPr lang="it-IT" dirty="0"/>
              <a:t>La quota di legittima spettante a ciascun figlio è pari ad 1/3 e la quota disponibile è pari ad 1/3</a:t>
            </a:r>
          </a:p>
          <a:p>
            <a:r>
              <a:rPr lang="it-IT" dirty="0">
                <a:solidFill>
                  <a:srgbClr val="00B050"/>
                </a:solidFill>
              </a:rPr>
              <a:t>Il padre degli eredi rinuncia all’azione di riduzione</a:t>
            </a:r>
          </a:p>
          <a:p>
            <a:r>
              <a:rPr lang="it-IT" dirty="0"/>
              <a:t>Gli eredi testamentari e il legittimario pretermesso stipulano </a:t>
            </a:r>
            <a:r>
              <a:rPr lang="it-IT" dirty="0">
                <a:solidFill>
                  <a:srgbClr val="002060"/>
                </a:solidFill>
              </a:rPr>
              <a:t>un accordo di reintegrazione della legittima</a:t>
            </a:r>
            <a:r>
              <a:rPr lang="it-IT" dirty="0"/>
              <a:t> con cui riconoscono al legittimario la sua quota di beni ereditari</a:t>
            </a:r>
          </a:p>
          <a:p>
            <a:r>
              <a:rPr lang="it-IT" dirty="0"/>
              <a:t>Secondo la tesi delle sezioni unite, </a:t>
            </a:r>
            <a:r>
              <a:rPr lang="it-IT" dirty="0">
                <a:solidFill>
                  <a:srgbClr val="FF0000"/>
                </a:solidFill>
              </a:rPr>
              <a:t>la reintegrazione della quota di riserva a favore del legittimario pretermesso avviene per la quota di 1/3.</a:t>
            </a:r>
            <a:endParaRPr lang="it-IT" dirty="0"/>
          </a:p>
        </p:txBody>
      </p:sp>
    </p:spTree>
    <p:extLst>
      <p:ext uri="{BB962C8B-B14F-4D97-AF65-F5344CB8AC3E}">
        <p14:creationId xmlns:p14="http://schemas.microsoft.com/office/powerpoint/2010/main" val="931695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753B50-F9F6-4B5F-A215-AC7704C7B8A2}"/>
              </a:ext>
            </a:extLst>
          </p:cNvPr>
          <p:cNvSpPr>
            <a:spLocks noGrp="1"/>
          </p:cNvSpPr>
          <p:nvPr>
            <p:ph type="title"/>
          </p:nvPr>
        </p:nvSpPr>
        <p:spPr/>
        <p:txBody>
          <a:bodyPr/>
          <a:lstStyle/>
          <a:p>
            <a:r>
              <a:rPr lang="it-IT" dirty="0"/>
              <a:t>La trascrizione dell’accettazione tacita di eredità</a:t>
            </a:r>
          </a:p>
        </p:txBody>
      </p:sp>
      <p:sp>
        <p:nvSpPr>
          <p:cNvPr id="3" name="Segnaposto contenuto 2">
            <a:extLst>
              <a:ext uri="{FF2B5EF4-FFF2-40B4-BE49-F238E27FC236}">
                <a16:creationId xmlns:a16="http://schemas.microsoft.com/office/drawing/2014/main" id="{DD80DEEE-A027-4377-A975-B9ABF3D69200}"/>
              </a:ext>
            </a:extLst>
          </p:cNvPr>
          <p:cNvSpPr>
            <a:spLocks noGrp="1"/>
          </p:cNvSpPr>
          <p:nvPr>
            <p:ph idx="1"/>
          </p:nvPr>
        </p:nvSpPr>
        <p:spPr/>
        <p:txBody>
          <a:bodyPr/>
          <a:lstStyle/>
          <a:p>
            <a:r>
              <a:rPr lang="it-IT" dirty="0"/>
              <a:t>Il conflitto tra l’erede vero e l’erede apparente è sempre risolto a favore dell’erede vero, il quale può agire con </a:t>
            </a:r>
            <a:r>
              <a:rPr lang="it-IT" dirty="0">
                <a:solidFill>
                  <a:srgbClr val="00B0F0"/>
                </a:solidFill>
              </a:rPr>
              <a:t>l’azione di petizione di eredità</a:t>
            </a:r>
            <a:r>
              <a:rPr lang="it-IT" dirty="0"/>
              <a:t> che è imprescrittibile, salvi gli effetti dell’usucapione rispetto ai singoli beni (art. 533 c.c.)</a:t>
            </a:r>
          </a:p>
          <a:p>
            <a:r>
              <a:rPr lang="it-IT" dirty="0"/>
              <a:t>La legge predispone una tutela a favore dell’avente causa dall’erede apparente, a determinate condizioni, a tutela del suo affidamento incolpevole e della sicurezza dei traffici giuridici</a:t>
            </a:r>
          </a:p>
          <a:p>
            <a:r>
              <a:rPr lang="it-IT" dirty="0">
                <a:solidFill>
                  <a:srgbClr val="FF0000"/>
                </a:solidFill>
              </a:rPr>
              <a:t>La trascrizione degli acquisti </a:t>
            </a:r>
            <a:r>
              <a:rPr lang="it-IT" i="1" dirty="0" err="1">
                <a:solidFill>
                  <a:srgbClr val="FF0000"/>
                </a:solidFill>
              </a:rPr>
              <a:t>mortis</a:t>
            </a:r>
            <a:r>
              <a:rPr lang="it-IT" i="1" dirty="0">
                <a:solidFill>
                  <a:srgbClr val="FF0000"/>
                </a:solidFill>
              </a:rPr>
              <a:t> causa</a:t>
            </a:r>
            <a:r>
              <a:rPr lang="it-IT" dirty="0">
                <a:solidFill>
                  <a:srgbClr val="FF0000"/>
                </a:solidFill>
              </a:rPr>
              <a:t> </a:t>
            </a:r>
            <a:r>
              <a:rPr lang="it-IT" dirty="0"/>
              <a:t>blocca l’azione di petizione di eredità dell’erede vero nei confronti degli </a:t>
            </a:r>
            <a:r>
              <a:rPr lang="it-IT" dirty="0">
                <a:solidFill>
                  <a:srgbClr val="7030A0"/>
                </a:solidFill>
              </a:rPr>
              <a:t>aventi causa dall’erede apparente che siano in buona fede</a:t>
            </a:r>
          </a:p>
          <a:p>
            <a:endParaRPr lang="it-IT" dirty="0"/>
          </a:p>
        </p:txBody>
      </p:sp>
    </p:spTree>
    <p:extLst>
      <p:ext uri="{BB962C8B-B14F-4D97-AF65-F5344CB8AC3E}">
        <p14:creationId xmlns:p14="http://schemas.microsoft.com/office/powerpoint/2010/main" val="36826794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595D52-13F1-44E2-849F-B70B00AA5021}"/>
              </a:ext>
            </a:extLst>
          </p:cNvPr>
          <p:cNvSpPr>
            <a:spLocks noGrp="1"/>
          </p:cNvSpPr>
          <p:nvPr>
            <p:ph type="title"/>
          </p:nvPr>
        </p:nvSpPr>
        <p:spPr/>
        <p:txBody>
          <a:bodyPr/>
          <a:lstStyle/>
          <a:p>
            <a:pPr algn="ctr"/>
            <a:r>
              <a:rPr lang="it-IT" dirty="0"/>
              <a:t>Art. 534</a:t>
            </a:r>
          </a:p>
        </p:txBody>
      </p:sp>
      <p:sp>
        <p:nvSpPr>
          <p:cNvPr id="3" name="Segnaposto contenuto 2">
            <a:extLst>
              <a:ext uri="{FF2B5EF4-FFF2-40B4-BE49-F238E27FC236}">
                <a16:creationId xmlns:a16="http://schemas.microsoft.com/office/drawing/2014/main" id="{7192291A-3AB7-4519-B47C-A8D5E54494EC}"/>
              </a:ext>
            </a:extLst>
          </p:cNvPr>
          <p:cNvSpPr>
            <a:spLocks noGrp="1"/>
          </p:cNvSpPr>
          <p:nvPr>
            <p:ph idx="1"/>
          </p:nvPr>
        </p:nvSpPr>
        <p:spPr/>
        <p:txBody>
          <a:bodyPr/>
          <a:lstStyle/>
          <a:p>
            <a:pPr marL="0" indent="0">
              <a:buNone/>
            </a:pPr>
            <a:r>
              <a:rPr lang="it-IT" dirty="0"/>
              <a:t>«</a:t>
            </a:r>
            <a:r>
              <a:rPr lang="it-IT" i="1" dirty="0"/>
              <a:t>L’erede può agire anche contro gli aventi causa da chi possiede a titolo di erede o senza titolo.</a:t>
            </a:r>
          </a:p>
          <a:p>
            <a:pPr marL="0" indent="0">
              <a:buNone/>
            </a:pPr>
            <a:r>
              <a:rPr lang="it-IT" i="1" dirty="0"/>
              <a:t>Sono salvi i diritti acquistati, per effetto di </a:t>
            </a:r>
            <a:r>
              <a:rPr lang="it-IT" b="1" i="1" dirty="0"/>
              <a:t>convenzioni a titolo oneroso </a:t>
            </a:r>
            <a:r>
              <a:rPr lang="it-IT" i="1" dirty="0"/>
              <a:t>con l’erede apparente, dai terzi i quali </a:t>
            </a:r>
            <a:r>
              <a:rPr lang="it-IT" b="1" i="1" dirty="0"/>
              <a:t>provino di avere contrattato in buona fede</a:t>
            </a:r>
            <a:r>
              <a:rPr lang="it-IT" i="1" dirty="0"/>
              <a:t>.</a:t>
            </a:r>
          </a:p>
          <a:p>
            <a:pPr marL="0" indent="0">
              <a:buNone/>
            </a:pPr>
            <a:r>
              <a:rPr lang="it-IT" i="1" dirty="0"/>
              <a:t>La disposizione del comma precedente non si applica ai beni immobili e ai beni mobili iscritti in pubblici registri, se </a:t>
            </a:r>
            <a:r>
              <a:rPr lang="it-IT" b="1" i="1" dirty="0"/>
              <a:t>l’acquisto a titolo di erede e l’acquisto dall’erede apparente non sono stati trascritti anteriormente  </a:t>
            </a:r>
            <a:r>
              <a:rPr lang="it-IT" i="1" dirty="0"/>
              <a:t>alla trascrizione dell’acquisto da parte dell’erede o del legatario vero, o alla trascrizione della domanda giudiziale contro l’erede apparente</a:t>
            </a:r>
            <a:r>
              <a:rPr lang="it-IT" dirty="0"/>
              <a:t>» </a:t>
            </a:r>
          </a:p>
        </p:txBody>
      </p:sp>
    </p:spTree>
    <p:extLst>
      <p:ext uri="{BB962C8B-B14F-4D97-AF65-F5344CB8AC3E}">
        <p14:creationId xmlns:p14="http://schemas.microsoft.com/office/powerpoint/2010/main" val="24306286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AB79ED-EB57-4862-8041-226EC52B3B73}"/>
              </a:ext>
            </a:extLst>
          </p:cNvPr>
          <p:cNvSpPr>
            <a:spLocks noGrp="1"/>
          </p:cNvSpPr>
          <p:nvPr>
            <p:ph type="title"/>
          </p:nvPr>
        </p:nvSpPr>
        <p:spPr/>
        <p:txBody>
          <a:bodyPr/>
          <a:lstStyle/>
          <a:p>
            <a:pPr algn="ctr"/>
            <a:r>
              <a:rPr lang="it-IT" dirty="0"/>
              <a:t>Inquadramento</a:t>
            </a:r>
            <a:br>
              <a:rPr lang="it-IT" dirty="0"/>
            </a:br>
            <a:r>
              <a:rPr lang="it-IT" sz="2000" dirty="0"/>
              <a:t>Torroni, </a:t>
            </a:r>
            <a:r>
              <a:rPr lang="it-IT" sz="2000" i="1" dirty="0" err="1"/>
              <a:t>Riv</a:t>
            </a:r>
            <a:r>
              <a:rPr lang="it-IT" sz="2000" i="1" dirty="0"/>
              <a:t>. </a:t>
            </a:r>
            <a:r>
              <a:rPr lang="it-IT" sz="2000" i="1" dirty="0" err="1"/>
              <a:t>not</a:t>
            </a:r>
            <a:r>
              <a:rPr lang="it-IT" sz="2000" i="1" dirty="0"/>
              <a:t>.,</a:t>
            </a:r>
            <a:r>
              <a:rPr lang="it-IT" sz="2000" dirty="0"/>
              <a:t> 2009, 267</a:t>
            </a:r>
          </a:p>
        </p:txBody>
      </p:sp>
      <p:sp>
        <p:nvSpPr>
          <p:cNvPr id="3" name="Segnaposto contenuto 2">
            <a:extLst>
              <a:ext uri="{FF2B5EF4-FFF2-40B4-BE49-F238E27FC236}">
                <a16:creationId xmlns:a16="http://schemas.microsoft.com/office/drawing/2014/main" id="{C95861FA-2C46-47B5-A685-C34896F56377}"/>
              </a:ext>
            </a:extLst>
          </p:cNvPr>
          <p:cNvSpPr>
            <a:spLocks noGrp="1"/>
          </p:cNvSpPr>
          <p:nvPr>
            <p:ph idx="1"/>
          </p:nvPr>
        </p:nvSpPr>
        <p:spPr/>
        <p:txBody>
          <a:bodyPr>
            <a:normAutofit fontScale="70000" lnSpcReduction="20000"/>
          </a:bodyPr>
          <a:lstStyle/>
          <a:p>
            <a:r>
              <a:rPr lang="it-IT" dirty="0"/>
              <a:t>Fattispecie complessa di </a:t>
            </a:r>
            <a:r>
              <a:rPr lang="it-IT" dirty="0">
                <a:solidFill>
                  <a:srgbClr val="FF0000"/>
                </a:solidFill>
              </a:rPr>
              <a:t>acquisto a titolo derivativo </a:t>
            </a:r>
            <a:r>
              <a:rPr lang="it-IT" i="1" dirty="0">
                <a:solidFill>
                  <a:srgbClr val="FF0000"/>
                </a:solidFill>
              </a:rPr>
              <a:t>a non domino</a:t>
            </a:r>
          </a:p>
          <a:p>
            <a:r>
              <a:rPr lang="it-IT" dirty="0"/>
              <a:t>È un </a:t>
            </a:r>
            <a:r>
              <a:rPr lang="it-IT" dirty="0">
                <a:solidFill>
                  <a:srgbClr val="00B0F0"/>
                </a:solidFill>
              </a:rPr>
              <a:t>effetto acquisitivo di diritto sostanziale e </a:t>
            </a:r>
            <a:r>
              <a:rPr lang="it-IT" dirty="0"/>
              <a:t>non di mera improcedibilità dell’azione di petizione ereditaria spettante all’erede vero (Relazione al c.c. n. 259)</a:t>
            </a:r>
          </a:p>
          <a:p>
            <a:r>
              <a:rPr lang="it-IT" dirty="0"/>
              <a:t>Per aversi apparenza è necessario che il comportamento esteriore del preteso erede sia </a:t>
            </a:r>
            <a:r>
              <a:rPr lang="it-IT" dirty="0">
                <a:solidFill>
                  <a:srgbClr val="C00000"/>
                </a:solidFill>
              </a:rPr>
              <a:t>oggettivamente idoneo a ingenerare nei terzi, che </a:t>
            </a:r>
            <a:r>
              <a:rPr lang="it-IT" sz="2900" dirty="0">
                <a:solidFill>
                  <a:srgbClr val="7030A0"/>
                </a:solidFill>
              </a:rPr>
              <a:t>acquistano</a:t>
            </a:r>
            <a:r>
              <a:rPr lang="it-IT" dirty="0">
                <a:solidFill>
                  <a:srgbClr val="7030A0"/>
                </a:solidFill>
              </a:rPr>
              <a:t> diritti </a:t>
            </a:r>
            <a:r>
              <a:rPr lang="it-IT" dirty="0">
                <a:solidFill>
                  <a:srgbClr val="C00000"/>
                </a:solidFill>
              </a:rPr>
              <a:t>da lui, la ragionevole opinione di essere di fronte all’erede vero. </a:t>
            </a:r>
          </a:p>
          <a:p>
            <a:r>
              <a:rPr lang="it-IT" dirty="0">
                <a:solidFill>
                  <a:srgbClr val="7030A0"/>
                </a:solidFill>
              </a:rPr>
              <a:t>La buona fede </a:t>
            </a:r>
            <a:r>
              <a:rPr lang="it-IT" dirty="0"/>
              <a:t>è un elemento fondamentale della fattispecie, </a:t>
            </a:r>
            <a:r>
              <a:rPr lang="it-IT" dirty="0">
                <a:solidFill>
                  <a:srgbClr val="7030A0"/>
                </a:solidFill>
              </a:rPr>
              <a:t>deve essere provata dal terzo acquirente che la invoca</a:t>
            </a:r>
            <a:r>
              <a:rPr lang="it-IT" dirty="0"/>
              <a:t>, non si può desumere dalla semplice trascrizione dell’accettazione tacita di eredità (Gazzoni)</a:t>
            </a:r>
          </a:p>
          <a:p>
            <a:r>
              <a:rPr lang="it-IT" dirty="0"/>
              <a:t>Poiché la trascrizione non è presupposto dell’apparenza, </a:t>
            </a:r>
            <a:r>
              <a:rPr lang="it-IT" dirty="0">
                <a:solidFill>
                  <a:srgbClr val="00B050"/>
                </a:solidFill>
              </a:rPr>
              <a:t>è indifferente l’ordine di trascrizione </a:t>
            </a:r>
            <a:r>
              <a:rPr lang="it-IT" dirty="0"/>
              <a:t>dell’accettazione tacita e dell’acquisto dell’avente causa dall’erede apparente</a:t>
            </a:r>
          </a:p>
          <a:p>
            <a:r>
              <a:rPr lang="it-IT" dirty="0"/>
              <a:t>Perché si applichi la disciplina di cui all’art. 534 è necessaria la doppia trascrizione anteriore a quella dell’erede vero</a:t>
            </a:r>
          </a:p>
          <a:p>
            <a:r>
              <a:rPr lang="it-IT" dirty="0"/>
              <a:t>Affinché l’erede vero possa cautelarsi contro atti di disposizione dell’erede apparente, è sufficiente che trascriva l’accettazione espressa dell’eredità</a:t>
            </a:r>
          </a:p>
        </p:txBody>
      </p:sp>
    </p:spTree>
    <p:extLst>
      <p:ext uri="{BB962C8B-B14F-4D97-AF65-F5344CB8AC3E}">
        <p14:creationId xmlns:p14="http://schemas.microsoft.com/office/powerpoint/2010/main" val="3331277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39207B-4E75-45D5-AEA5-3242A9835F49}"/>
              </a:ext>
            </a:extLst>
          </p:cNvPr>
          <p:cNvSpPr>
            <a:spLocks noGrp="1"/>
          </p:cNvSpPr>
          <p:nvPr>
            <p:ph type="title"/>
          </p:nvPr>
        </p:nvSpPr>
        <p:spPr/>
        <p:txBody>
          <a:bodyPr/>
          <a:lstStyle/>
          <a:p>
            <a:pPr algn="ctr"/>
            <a:r>
              <a:rPr lang="it-IT" dirty="0"/>
              <a:t>Inquadramento (segue) </a:t>
            </a:r>
          </a:p>
        </p:txBody>
      </p:sp>
      <p:sp>
        <p:nvSpPr>
          <p:cNvPr id="3" name="Segnaposto contenuto 2">
            <a:extLst>
              <a:ext uri="{FF2B5EF4-FFF2-40B4-BE49-F238E27FC236}">
                <a16:creationId xmlns:a16="http://schemas.microsoft.com/office/drawing/2014/main" id="{6A315B74-7F57-4022-9F1C-4113D02BF53E}"/>
              </a:ext>
            </a:extLst>
          </p:cNvPr>
          <p:cNvSpPr>
            <a:spLocks noGrp="1"/>
          </p:cNvSpPr>
          <p:nvPr>
            <p:ph idx="1"/>
          </p:nvPr>
        </p:nvSpPr>
        <p:spPr/>
        <p:txBody>
          <a:bodyPr>
            <a:normAutofit lnSpcReduction="10000"/>
          </a:bodyPr>
          <a:lstStyle/>
          <a:p>
            <a:r>
              <a:rPr lang="it-IT" dirty="0"/>
              <a:t>In un recente caso giurisprudenziale l’art. 534 è stato applicato all’ipotesi di </a:t>
            </a:r>
            <a:r>
              <a:rPr lang="it-IT" dirty="0">
                <a:solidFill>
                  <a:srgbClr val="00B0F0"/>
                </a:solidFill>
              </a:rPr>
              <a:t>ipoteca concessa dall’erede sulla piena proprietà del bene per risolvere il conflitto tra il creditore ipotecario, avente causa dall’erede, ed il coniuge del defunto, legatario </a:t>
            </a:r>
            <a:r>
              <a:rPr lang="it-IT" i="1" dirty="0">
                <a:solidFill>
                  <a:srgbClr val="00B0F0"/>
                </a:solidFill>
              </a:rPr>
              <a:t>ex lege </a:t>
            </a:r>
            <a:r>
              <a:rPr lang="it-IT" dirty="0">
                <a:solidFill>
                  <a:srgbClr val="00B0F0"/>
                </a:solidFill>
              </a:rPr>
              <a:t>del diritto di abitazione sulla casa adibita a residenza familiare </a:t>
            </a:r>
            <a:r>
              <a:rPr lang="it-IT" dirty="0"/>
              <a:t>(Cass. 24 giugno 2003, n. 10014).</a:t>
            </a:r>
          </a:p>
          <a:p>
            <a:r>
              <a:rPr lang="it-IT" dirty="0"/>
              <a:t>Si deve considerare apparente anche l’erede vero chi si comporti come tale rispetto a beni o diritti rimasti estranei al compendio ereditario perché oggetto di un legato a favore di altri.</a:t>
            </a:r>
          </a:p>
          <a:p>
            <a:r>
              <a:rPr lang="it-IT" dirty="0"/>
              <a:t>L’ipoteca concessa dall’erede è opponibile al legatario alle condizioni di cui all’art. 534, commi 2 e 3, c.c.</a:t>
            </a:r>
          </a:p>
        </p:txBody>
      </p:sp>
    </p:spTree>
    <p:extLst>
      <p:ext uri="{BB962C8B-B14F-4D97-AF65-F5344CB8AC3E}">
        <p14:creationId xmlns:p14="http://schemas.microsoft.com/office/powerpoint/2010/main" val="23846619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185A9F-8572-4A2F-B631-0369709442E3}"/>
              </a:ext>
            </a:extLst>
          </p:cNvPr>
          <p:cNvSpPr>
            <a:spLocks noGrp="1"/>
          </p:cNvSpPr>
          <p:nvPr>
            <p:ph type="title"/>
          </p:nvPr>
        </p:nvSpPr>
        <p:spPr/>
        <p:txBody>
          <a:bodyPr/>
          <a:lstStyle/>
          <a:p>
            <a:pPr algn="ctr"/>
            <a:r>
              <a:rPr lang="it-IT" dirty="0"/>
              <a:t>Art. 2652, n. 7</a:t>
            </a:r>
          </a:p>
        </p:txBody>
      </p:sp>
      <p:sp>
        <p:nvSpPr>
          <p:cNvPr id="3" name="Segnaposto contenuto 2">
            <a:extLst>
              <a:ext uri="{FF2B5EF4-FFF2-40B4-BE49-F238E27FC236}">
                <a16:creationId xmlns:a16="http://schemas.microsoft.com/office/drawing/2014/main" id="{755688F9-565B-4931-B7DE-2DD9B9F24495}"/>
              </a:ext>
            </a:extLst>
          </p:cNvPr>
          <p:cNvSpPr>
            <a:spLocks noGrp="1"/>
          </p:cNvSpPr>
          <p:nvPr>
            <p:ph idx="1"/>
          </p:nvPr>
        </p:nvSpPr>
        <p:spPr/>
        <p:txBody>
          <a:bodyPr>
            <a:normAutofit fontScale="92500" lnSpcReduction="10000"/>
          </a:bodyPr>
          <a:lstStyle/>
          <a:p>
            <a:pPr marL="0" indent="0">
              <a:buNone/>
            </a:pPr>
            <a:r>
              <a:rPr lang="it-IT" dirty="0"/>
              <a:t>«</a:t>
            </a:r>
            <a:r>
              <a:rPr lang="it-IT" i="1" dirty="0"/>
              <a:t>Si devono trascrivere, qualora si riferiscano ai diritti menzionati nell’art. 2643, le domande giudiziali indicate dai numeri seguenti, agli effetti per ciascuna di essa previsti:</a:t>
            </a:r>
          </a:p>
          <a:p>
            <a:pPr marL="0" indent="0">
              <a:buNone/>
            </a:pPr>
            <a:r>
              <a:rPr lang="it-IT" i="1" dirty="0"/>
              <a:t>[…]</a:t>
            </a:r>
          </a:p>
          <a:p>
            <a:pPr marL="0" indent="0">
              <a:buNone/>
            </a:pPr>
            <a:r>
              <a:rPr lang="it-IT" i="1" dirty="0"/>
              <a:t>7) le domande con le quali </a:t>
            </a:r>
            <a:r>
              <a:rPr lang="it-IT" b="1" i="1" dirty="0"/>
              <a:t>si contesta il fondamento di un acquisto a causa di morte</a:t>
            </a:r>
            <a:r>
              <a:rPr lang="it-IT" i="1" dirty="0"/>
              <a:t>.</a:t>
            </a:r>
          </a:p>
          <a:p>
            <a:pPr marL="0" indent="0">
              <a:buNone/>
            </a:pPr>
            <a:r>
              <a:rPr lang="it-IT" i="1" dirty="0"/>
              <a:t>Salvo quanto è disposto dal secondo e dal terzo comma dell’art. 534, se la trascrizione della domanda è eseguita </a:t>
            </a:r>
            <a:r>
              <a:rPr lang="it-IT" b="1" i="1" dirty="0"/>
              <a:t>dopo cinque anni dalla data della trascrizione dell’acquisto</a:t>
            </a:r>
            <a:r>
              <a:rPr lang="it-IT" i="1" dirty="0"/>
              <a:t>, la sentenza che accoglie la domanda non pregiudica i terzi di buona fede che, in base a un atto trascritto o iscritto  anteriormente alla trascrizione della domanda, hanno </a:t>
            </a:r>
            <a:r>
              <a:rPr lang="it-IT" b="1" i="1" dirty="0"/>
              <a:t>a qualunque titolo</a:t>
            </a:r>
            <a:r>
              <a:rPr lang="it-IT" i="1" dirty="0"/>
              <a:t> acquistato diritti da chi appare erede o </a:t>
            </a:r>
            <a:r>
              <a:rPr lang="it-IT" b="1" i="1" dirty="0"/>
              <a:t>legatario</a:t>
            </a:r>
            <a:r>
              <a:rPr lang="it-IT" dirty="0"/>
              <a:t>»</a:t>
            </a:r>
          </a:p>
        </p:txBody>
      </p:sp>
    </p:spTree>
    <p:extLst>
      <p:ext uri="{BB962C8B-B14F-4D97-AF65-F5344CB8AC3E}">
        <p14:creationId xmlns:p14="http://schemas.microsoft.com/office/powerpoint/2010/main" val="42152154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68AF67-4798-4CBE-A638-F1042EDF2401}"/>
              </a:ext>
            </a:extLst>
          </p:cNvPr>
          <p:cNvSpPr>
            <a:spLocks noGrp="1"/>
          </p:cNvSpPr>
          <p:nvPr>
            <p:ph type="title"/>
          </p:nvPr>
        </p:nvSpPr>
        <p:spPr/>
        <p:txBody>
          <a:bodyPr/>
          <a:lstStyle/>
          <a:p>
            <a:pPr algn="ctr"/>
            <a:r>
              <a:rPr lang="it-IT" dirty="0"/>
              <a:t>Inquadramento</a:t>
            </a:r>
          </a:p>
        </p:txBody>
      </p:sp>
      <p:sp>
        <p:nvSpPr>
          <p:cNvPr id="3" name="Segnaposto contenuto 2">
            <a:extLst>
              <a:ext uri="{FF2B5EF4-FFF2-40B4-BE49-F238E27FC236}">
                <a16:creationId xmlns:a16="http://schemas.microsoft.com/office/drawing/2014/main" id="{5B153A57-DF83-47E8-A116-1845DBE80C68}"/>
              </a:ext>
            </a:extLst>
          </p:cNvPr>
          <p:cNvSpPr>
            <a:spLocks noGrp="1"/>
          </p:cNvSpPr>
          <p:nvPr>
            <p:ph idx="1"/>
          </p:nvPr>
        </p:nvSpPr>
        <p:spPr/>
        <p:txBody>
          <a:bodyPr/>
          <a:lstStyle/>
          <a:p>
            <a:r>
              <a:rPr lang="it-IT" dirty="0"/>
              <a:t>La norma rientra nella disciplina della c.d. pubblicità sanante ed ha una portata più ampia di quella dell’art. 534</a:t>
            </a:r>
          </a:p>
          <a:p>
            <a:r>
              <a:rPr lang="it-IT" dirty="0"/>
              <a:t>È una norma di chiusura diretta a porre fine alle incertezze dei terzi rispetto a vicende </a:t>
            </a:r>
            <a:r>
              <a:rPr lang="it-IT" i="1" dirty="0" err="1"/>
              <a:t>mortis</a:t>
            </a:r>
            <a:r>
              <a:rPr lang="it-IT" i="1" dirty="0"/>
              <a:t> causa </a:t>
            </a:r>
            <a:r>
              <a:rPr lang="it-IT" dirty="0"/>
              <a:t>alle quali gli stessi sono estranei</a:t>
            </a:r>
          </a:p>
          <a:p>
            <a:r>
              <a:rPr lang="it-IT" dirty="0"/>
              <a:t>Il periodo di cinque anni, che può servire a salvare l’acquisto del terzo in buona fede, decorre dalla trascrizione dell’acquisto </a:t>
            </a:r>
            <a:r>
              <a:rPr lang="it-IT" i="1" dirty="0" err="1"/>
              <a:t>mortis</a:t>
            </a:r>
            <a:r>
              <a:rPr lang="it-IT" i="1" dirty="0"/>
              <a:t> causa </a:t>
            </a:r>
            <a:r>
              <a:rPr lang="it-IT" dirty="0"/>
              <a:t>e non dall’apertura della successione</a:t>
            </a:r>
          </a:p>
        </p:txBody>
      </p:sp>
    </p:spTree>
    <p:extLst>
      <p:ext uri="{BB962C8B-B14F-4D97-AF65-F5344CB8AC3E}">
        <p14:creationId xmlns:p14="http://schemas.microsoft.com/office/powerpoint/2010/main" val="19097402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EE382D-5243-4304-AC65-D770205F0277}"/>
              </a:ext>
            </a:extLst>
          </p:cNvPr>
          <p:cNvSpPr>
            <a:spLocks noGrp="1"/>
          </p:cNvSpPr>
          <p:nvPr>
            <p:ph type="title"/>
          </p:nvPr>
        </p:nvSpPr>
        <p:spPr/>
        <p:txBody>
          <a:bodyPr/>
          <a:lstStyle/>
          <a:p>
            <a:pPr algn="ctr"/>
            <a:r>
              <a:rPr lang="it-IT" dirty="0"/>
              <a:t>Differenze tra le due fattispecie</a:t>
            </a:r>
          </a:p>
        </p:txBody>
      </p:sp>
      <p:sp>
        <p:nvSpPr>
          <p:cNvPr id="3" name="Segnaposto contenuto 2">
            <a:extLst>
              <a:ext uri="{FF2B5EF4-FFF2-40B4-BE49-F238E27FC236}">
                <a16:creationId xmlns:a16="http://schemas.microsoft.com/office/drawing/2014/main" id="{5F9FE1DF-552D-4585-94E0-3A66E43713F7}"/>
              </a:ext>
            </a:extLst>
          </p:cNvPr>
          <p:cNvSpPr>
            <a:spLocks noGrp="1"/>
          </p:cNvSpPr>
          <p:nvPr>
            <p:ph idx="1"/>
          </p:nvPr>
        </p:nvSpPr>
        <p:spPr/>
        <p:txBody>
          <a:bodyPr/>
          <a:lstStyle/>
          <a:p>
            <a:r>
              <a:rPr lang="it-IT" dirty="0"/>
              <a:t>L’art. 2652, n. 7) si applica non solo all’azione di petizione di eredità ma </a:t>
            </a:r>
            <a:r>
              <a:rPr lang="it-IT" dirty="0">
                <a:solidFill>
                  <a:srgbClr val="00B0F0"/>
                </a:solidFill>
              </a:rPr>
              <a:t>a tutte le azioni </a:t>
            </a:r>
            <a:r>
              <a:rPr lang="it-IT" dirty="0"/>
              <a:t>con le quali si contesti il fondamento di un acquisto a causa di morte</a:t>
            </a:r>
          </a:p>
          <a:p>
            <a:r>
              <a:rPr lang="it-IT" dirty="0"/>
              <a:t>Si applica non solo all’acquisto a titolo oneroso dall’erede apparente ma </a:t>
            </a:r>
            <a:r>
              <a:rPr lang="it-IT" dirty="0">
                <a:solidFill>
                  <a:srgbClr val="FF0000"/>
                </a:solidFill>
              </a:rPr>
              <a:t>anche all’acquisto a titolo gratuito</a:t>
            </a:r>
          </a:p>
          <a:p>
            <a:r>
              <a:rPr lang="it-IT" dirty="0"/>
              <a:t>Si applica non solo all’avente causa dall’erede apparente ma anche </a:t>
            </a:r>
            <a:r>
              <a:rPr lang="it-IT" dirty="0">
                <a:solidFill>
                  <a:srgbClr val="00B050"/>
                </a:solidFill>
              </a:rPr>
              <a:t>all’avente causa dal legatario apparente</a:t>
            </a:r>
          </a:p>
          <a:p>
            <a:r>
              <a:rPr lang="it-IT" dirty="0">
                <a:solidFill>
                  <a:srgbClr val="FFC000"/>
                </a:solidFill>
              </a:rPr>
              <a:t>Non richiede la prova della buona fede </a:t>
            </a:r>
            <a:r>
              <a:rPr lang="it-IT" dirty="0"/>
              <a:t>che si presume in considerazione dell’inerzia dell’erede vero per cinque anni (Petrelli)</a:t>
            </a:r>
          </a:p>
        </p:txBody>
      </p:sp>
    </p:spTree>
    <p:extLst>
      <p:ext uri="{BB962C8B-B14F-4D97-AF65-F5344CB8AC3E}">
        <p14:creationId xmlns:p14="http://schemas.microsoft.com/office/powerpoint/2010/main" val="2545253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896625-D04B-484F-8225-32F3FD9E9B52}"/>
              </a:ext>
            </a:extLst>
          </p:cNvPr>
          <p:cNvSpPr>
            <a:spLocks noGrp="1"/>
          </p:cNvSpPr>
          <p:nvPr>
            <p:ph type="title"/>
          </p:nvPr>
        </p:nvSpPr>
        <p:spPr/>
        <p:txBody>
          <a:bodyPr/>
          <a:lstStyle/>
          <a:p>
            <a:pPr algn="ctr"/>
            <a:r>
              <a:rPr lang="it-IT" dirty="0"/>
              <a:t>Accettazione tacita casistica (segue)</a:t>
            </a:r>
          </a:p>
        </p:txBody>
      </p:sp>
      <p:sp>
        <p:nvSpPr>
          <p:cNvPr id="3" name="Segnaposto contenuto 2">
            <a:extLst>
              <a:ext uri="{FF2B5EF4-FFF2-40B4-BE49-F238E27FC236}">
                <a16:creationId xmlns:a16="http://schemas.microsoft.com/office/drawing/2014/main" id="{712D3AC4-9B6D-4002-BA4E-E62DA7ADB30D}"/>
              </a:ext>
            </a:extLst>
          </p:cNvPr>
          <p:cNvSpPr>
            <a:spLocks noGrp="1"/>
          </p:cNvSpPr>
          <p:nvPr>
            <p:ph idx="1"/>
          </p:nvPr>
        </p:nvSpPr>
        <p:spPr/>
        <p:txBody>
          <a:bodyPr>
            <a:normAutofit fontScale="92500" lnSpcReduction="20000"/>
          </a:bodyPr>
          <a:lstStyle/>
          <a:p>
            <a:r>
              <a:rPr lang="it-IT" dirty="0"/>
              <a:t>Comportano accettazione tacita, ad esempio: l’esercizio dell’azione di riduzione, la proposta di contratto avente ad oggetto beni ereditari, il conferimento di una procura per disporre di beni ereditari, l’accettazione di somme di pertinenza dell’eredità, la concessione di ipoteca su beni ereditari</a:t>
            </a:r>
          </a:p>
          <a:p>
            <a:r>
              <a:rPr lang="it-IT" dirty="0"/>
              <a:t>Non comporta accettazione tacita di eredità la presentazione della dichiarazione di successione, trattandosi di dichiarazione fiscale dovuta per legge mentre comporta accettazione tacita di eredità la presentazione della voltura catastale (Cass. 11 maggio 2009, n. 10796; Cass. 7 luglio 1999, n. 7075; Cass. 12 aprile 2002, n. 5226; Cass. 28 febbraio 2007, n. 4783)</a:t>
            </a:r>
          </a:p>
          <a:p>
            <a:r>
              <a:rPr lang="it-IT" dirty="0"/>
              <a:t>Riterrei che la presentazione della voltura catastale presentata da un solo chiamato comporti accettazione solamente per chi ha firmato la voltura mancando negli altri chiamati qualsiasi consapevolezza e volontà di accettare l’eredità (nello stesso senso studio CNN 148-2012/C)</a:t>
            </a:r>
          </a:p>
        </p:txBody>
      </p:sp>
    </p:spTree>
    <p:extLst>
      <p:ext uri="{BB962C8B-B14F-4D97-AF65-F5344CB8AC3E}">
        <p14:creationId xmlns:p14="http://schemas.microsoft.com/office/powerpoint/2010/main" val="19370744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76B5DA-6EB6-41B3-82F4-0A8753BE9574}"/>
              </a:ext>
            </a:extLst>
          </p:cNvPr>
          <p:cNvSpPr>
            <a:spLocks noGrp="1"/>
          </p:cNvSpPr>
          <p:nvPr>
            <p:ph type="title"/>
          </p:nvPr>
        </p:nvSpPr>
        <p:spPr/>
        <p:txBody>
          <a:bodyPr/>
          <a:lstStyle/>
          <a:p>
            <a:r>
              <a:rPr lang="it-IT" dirty="0"/>
              <a:t>La trascrizione dell’acquisto dell’eredità senza accettazione</a:t>
            </a:r>
          </a:p>
        </p:txBody>
      </p:sp>
      <p:sp>
        <p:nvSpPr>
          <p:cNvPr id="3" name="Segnaposto contenuto 2">
            <a:extLst>
              <a:ext uri="{FF2B5EF4-FFF2-40B4-BE49-F238E27FC236}">
                <a16:creationId xmlns:a16="http://schemas.microsoft.com/office/drawing/2014/main" id="{5DBB601B-D9D1-4365-83BC-7466985AC326}"/>
              </a:ext>
            </a:extLst>
          </p:cNvPr>
          <p:cNvSpPr>
            <a:spLocks noGrp="1"/>
          </p:cNvSpPr>
          <p:nvPr>
            <p:ph idx="1"/>
          </p:nvPr>
        </p:nvSpPr>
        <p:spPr/>
        <p:txBody>
          <a:bodyPr>
            <a:normAutofit fontScale="92500" lnSpcReduction="10000"/>
          </a:bodyPr>
          <a:lstStyle/>
          <a:p>
            <a:r>
              <a:rPr lang="it-IT" dirty="0"/>
              <a:t>Nella prassi è frequente che l’acquisto dell’eredità avvenga </a:t>
            </a:r>
            <a:r>
              <a:rPr lang="it-IT" i="1" dirty="0"/>
              <a:t>ex lege </a:t>
            </a:r>
            <a:r>
              <a:rPr lang="it-IT" dirty="0"/>
              <a:t>per il possesso dei beni ereditari da parte del chiamato per il periodo superiore a 3 mesi, senza che lo stesso abbia redatto l’inventario</a:t>
            </a:r>
          </a:p>
          <a:p>
            <a:r>
              <a:rPr lang="it-IT" dirty="0"/>
              <a:t>Si ritiene ammissibile la ricognizione dell’avvenuto acquisto dell’eredità, ai sensi dell’art. 485 c.c., per il possesso ultra trimestrale in un atto successivo che abbia la forma dell’atto pubblico o della scrittura privata autenticata richiesta per la trascrizione </a:t>
            </a:r>
          </a:p>
          <a:p>
            <a:r>
              <a:rPr lang="it-IT" dirty="0"/>
              <a:t>Si ritiene, infatti, necessario che il titolo, che costituisce presupposto per la trascrizione dell’acquisto </a:t>
            </a:r>
            <a:r>
              <a:rPr lang="it-IT" i="1" dirty="0" err="1"/>
              <a:t>mortis</a:t>
            </a:r>
            <a:r>
              <a:rPr lang="it-IT" i="1" dirty="0"/>
              <a:t> causa</a:t>
            </a:r>
            <a:r>
              <a:rPr lang="it-IT" dirty="0"/>
              <a:t>, rechi traccia della provenienza ereditaria dei beni o diritti negoziati, e che quindi l’acquisto sia desumibile dallo stesso, considerato che gli elementi di una trascrizione non possono essere desunti se non dal titolo (Forti, Gazzoni)</a:t>
            </a:r>
          </a:p>
        </p:txBody>
      </p:sp>
    </p:spTree>
    <p:extLst>
      <p:ext uri="{BB962C8B-B14F-4D97-AF65-F5344CB8AC3E}">
        <p14:creationId xmlns:p14="http://schemas.microsoft.com/office/powerpoint/2010/main" val="38546705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E358E8-31AB-4319-A239-7111A6D70235}"/>
              </a:ext>
            </a:extLst>
          </p:cNvPr>
          <p:cNvSpPr>
            <a:spLocks noGrp="1"/>
          </p:cNvSpPr>
          <p:nvPr>
            <p:ph type="title"/>
          </p:nvPr>
        </p:nvSpPr>
        <p:spPr/>
        <p:txBody>
          <a:bodyPr/>
          <a:lstStyle/>
          <a:p>
            <a:pPr algn="ctr"/>
            <a:r>
              <a:rPr lang="it-IT" dirty="0"/>
              <a:t>Il principio di continuità delle trascrizioni</a:t>
            </a:r>
          </a:p>
        </p:txBody>
      </p:sp>
      <p:sp>
        <p:nvSpPr>
          <p:cNvPr id="3" name="Segnaposto contenuto 2">
            <a:extLst>
              <a:ext uri="{FF2B5EF4-FFF2-40B4-BE49-F238E27FC236}">
                <a16:creationId xmlns:a16="http://schemas.microsoft.com/office/drawing/2014/main" id="{A564EDB4-CBD9-48C6-85D1-BFF66C910421}"/>
              </a:ext>
            </a:extLst>
          </p:cNvPr>
          <p:cNvSpPr>
            <a:spLocks noGrp="1"/>
          </p:cNvSpPr>
          <p:nvPr>
            <p:ph idx="1"/>
          </p:nvPr>
        </p:nvSpPr>
        <p:spPr/>
        <p:txBody>
          <a:bodyPr>
            <a:normAutofit fontScale="92500" lnSpcReduction="10000"/>
          </a:bodyPr>
          <a:lstStyle/>
          <a:p>
            <a:r>
              <a:rPr lang="it-IT" dirty="0"/>
              <a:t>Le fattispecie sananti di cui agli articoli 534 e 2657 non si realizzano in mancanza della continuità delle trascrizioni (Nicolò)</a:t>
            </a:r>
          </a:p>
          <a:p>
            <a:r>
              <a:rPr lang="it-IT" dirty="0"/>
              <a:t>È possibile la trascrizione dell’accettazione tacita dell’eredità dopo dieci anni dall’apertura della successione? La continuità delle trascrizioni dovrebbe essere osservata per il periodo di un ventennio, vale a dire per il periodo minimo durante il quale si ispezionano i registri immobiliari.</a:t>
            </a:r>
          </a:p>
          <a:p>
            <a:r>
              <a:rPr lang="it-IT" dirty="0"/>
              <a:t>Col decorso del ventennio di possesso il proprietario ‘doppia’ il suo acquisto a titolo derivativo con </a:t>
            </a:r>
            <a:r>
              <a:rPr lang="it-IT" dirty="0">
                <a:solidFill>
                  <a:srgbClr val="0070C0"/>
                </a:solidFill>
              </a:rPr>
              <a:t>un acquisto a titolo originario </a:t>
            </a:r>
          </a:p>
          <a:p>
            <a:r>
              <a:rPr lang="it-IT" dirty="0">
                <a:solidFill>
                  <a:srgbClr val="7030A0"/>
                </a:solidFill>
              </a:rPr>
              <a:t>Le ipoteche</a:t>
            </a:r>
            <a:r>
              <a:rPr lang="it-IT" dirty="0"/>
              <a:t> non rinnovate si estinguono per perenzione</a:t>
            </a:r>
          </a:p>
          <a:p>
            <a:r>
              <a:rPr lang="it-IT" dirty="0">
                <a:solidFill>
                  <a:srgbClr val="00B050"/>
                </a:solidFill>
              </a:rPr>
              <a:t>I diritti reali limitati </a:t>
            </a:r>
            <a:r>
              <a:rPr lang="it-IT" dirty="0"/>
              <a:t>inutilizzati si estinguono per non uso</a:t>
            </a:r>
          </a:p>
          <a:p>
            <a:r>
              <a:rPr lang="it-IT" dirty="0">
                <a:solidFill>
                  <a:srgbClr val="FF0000"/>
                </a:solidFill>
              </a:rPr>
              <a:t>Le domande giudiziali</a:t>
            </a:r>
            <a:r>
              <a:rPr lang="it-IT" dirty="0"/>
              <a:t> non rinnovate diventano inefficaci (art. 2668-</a:t>
            </a:r>
            <a:r>
              <a:rPr lang="it-IT" i="1" dirty="0"/>
              <a:t>bis</a:t>
            </a:r>
            <a:r>
              <a:rPr lang="it-IT" dirty="0"/>
              <a:t>)</a:t>
            </a:r>
          </a:p>
        </p:txBody>
      </p:sp>
    </p:spTree>
    <p:extLst>
      <p:ext uri="{BB962C8B-B14F-4D97-AF65-F5344CB8AC3E}">
        <p14:creationId xmlns:p14="http://schemas.microsoft.com/office/powerpoint/2010/main" val="30565597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6A5D0C-F54E-4A21-9044-2E81354749B3}"/>
              </a:ext>
            </a:extLst>
          </p:cNvPr>
          <p:cNvSpPr>
            <a:spLocks noGrp="1"/>
          </p:cNvSpPr>
          <p:nvPr>
            <p:ph type="title"/>
          </p:nvPr>
        </p:nvSpPr>
        <p:spPr/>
        <p:txBody>
          <a:bodyPr/>
          <a:lstStyle/>
          <a:p>
            <a:r>
              <a:rPr lang="it-IT" dirty="0"/>
              <a:t>La trascrizione del verbale di pubblicazione di testamento olografo</a:t>
            </a:r>
          </a:p>
        </p:txBody>
      </p:sp>
      <p:sp>
        <p:nvSpPr>
          <p:cNvPr id="3" name="Segnaposto contenuto 2">
            <a:extLst>
              <a:ext uri="{FF2B5EF4-FFF2-40B4-BE49-F238E27FC236}">
                <a16:creationId xmlns:a16="http://schemas.microsoft.com/office/drawing/2014/main" id="{F1FA1249-8F78-4608-BBB7-492B532082EA}"/>
              </a:ext>
            </a:extLst>
          </p:cNvPr>
          <p:cNvSpPr>
            <a:spLocks noGrp="1"/>
          </p:cNvSpPr>
          <p:nvPr>
            <p:ph idx="1"/>
          </p:nvPr>
        </p:nvSpPr>
        <p:spPr/>
        <p:txBody>
          <a:bodyPr/>
          <a:lstStyle/>
          <a:p>
            <a:r>
              <a:rPr lang="it-IT" dirty="0"/>
              <a:t>È idonea a garantire la continuità delle trascrizioni?</a:t>
            </a:r>
          </a:p>
          <a:p>
            <a:r>
              <a:rPr lang="it-IT" dirty="0"/>
              <a:t>Si tratta di una </a:t>
            </a:r>
            <a:r>
              <a:rPr lang="it-IT" dirty="0">
                <a:solidFill>
                  <a:srgbClr val="FF0000"/>
                </a:solidFill>
              </a:rPr>
              <a:t>pubblicità notizia </a:t>
            </a:r>
            <a:r>
              <a:rPr lang="it-IT" dirty="0"/>
              <a:t>che rende nota l’esistenza del testamento ma non l’acquisto dell’eredità, anche se riporta nel quadro D della nota di trascrizione l’acquiescenza alle disposizioni testamentarie</a:t>
            </a:r>
          </a:p>
          <a:p>
            <a:r>
              <a:rPr lang="it-IT" dirty="0"/>
              <a:t>L’acquiescenza alle disposizioni testamentarie comporta </a:t>
            </a:r>
            <a:r>
              <a:rPr lang="it-IT" dirty="0">
                <a:solidFill>
                  <a:srgbClr val="00B0F0"/>
                </a:solidFill>
              </a:rPr>
              <a:t>accettazione tacita di eredità </a:t>
            </a:r>
            <a:r>
              <a:rPr lang="it-IT" dirty="0"/>
              <a:t>ed andrebbe trascritta </a:t>
            </a:r>
            <a:r>
              <a:rPr lang="it-IT" i="1" dirty="0"/>
              <a:t>ex</a:t>
            </a:r>
            <a:r>
              <a:rPr lang="it-IT" dirty="0"/>
              <a:t> art. 2648 c.c.</a:t>
            </a:r>
          </a:p>
        </p:txBody>
      </p:sp>
    </p:spTree>
    <p:extLst>
      <p:ext uri="{BB962C8B-B14F-4D97-AF65-F5344CB8AC3E}">
        <p14:creationId xmlns:p14="http://schemas.microsoft.com/office/powerpoint/2010/main" val="26201634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E4A79C-2C56-48F3-8948-2AF1E9B3E405}"/>
              </a:ext>
            </a:extLst>
          </p:cNvPr>
          <p:cNvSpPr>
            <a:spLocks noGrp="1"/>
          </p:cNvSpPr>
          <p:nvPr>
            <p:ph type="title"/>
          </p:nvPr>
        </p:nvSpPr>
        <p:spPr/>
        <p:txBody>
          <a:bodyPr/>
          <a:lstStyle/>
          <a:p>
            <a:pPr algn="ctr"/>
            <a:r>
              <a:rPr lang="it-IT" dirty="0"/>
              <a:t>La conformità catastale soggettiva</a:t>
            </a:r>
          </a:p>
        </p:txBody>
      </p:sp>
      <p:sp>
        <p:nvSpPr>
          <p:cNvPr id="3" name="Segnaposto contenuto 2">
            <a:extLst>
              <a:ext uri="{FF2B5EF4-FFF2-40B4-BE49-F238E27FC236}">
                <a16:creationId xmlns:a16="http://schemas.microsoft.com/office/drawing/2014/main" id="{1C973555-FCF3-484E-B439-FAF10B02D494}"/>
              </a:ext>
            </a:extLst>
          </p:cNvPr>
          <p:cNvSpPr>
            <a:spLocks noGrp="1"/>
          </p:cNvSpPr>
          <p:nvPr>
            <p:ph idx="1"/>
          </p:nvPr>
        </p:nvSpPr>
        <p:spPr/>
        <p:txBody>
          <a:bodyPr>
            <a:normAutofit fontScale="92500" lnSpcReduction="20000"/>
          </a:bodyPr>
          <a:lstStyle/>
          <a:p>
            <a:r>
              <a:rPr lang="it-IT" dirty="0"/>
              <a:t>La trascrizione dell’accettazione tacita di eredità incide sulla conformità catastale soggettiva?</a:t>
            </a:r>
          </a:p>
          <a:p>
            <a:r>
              <a:rPr lang="it-IT" dirty="0"/>
              <a:t>«</a:t>
            </a:r>
            <a:r>
              <a:rPr lang="it-IT" i="1" dirty="0"/>
              <a:t>Prima della stipula dei predetti atti </a:t>
            </a:r>
            <a:r>
              <a:rPr lang="it-IT" dirty="0"/>
              <a:t>[di</a:t>
            </a:r>
            <a:r>
              <a:rPr lang="it-IT" dirty="0">
                <a:solidFill>
                  <a:srgbClr val="00B0F0"/>
                </a:solidFill>
              </a:rPr>
              <a:t> </a:t>
            </a:r>
            <a:r>
              <a:rPr lang="it-IT" dirty="0">
                <a:solidFill>
                  <a:schemeClr val="accent2"/>
                </a:solidFill>
              </a:rPr>
              <a:t>trasferimento, costituzione o scioglimento della comunione di diritti reali </a:t>
            </a:r>
            <a:r>
              <a:rPr lang="it-IT" dirty="0">
                <a:solidFill>
                  <a:srgbClr val="00B050"/>
                </a:solidFill>
              </a:rPr>
              <a:t>su fabbricati già esistenti che costituiscano unità immobiliari urbane</a:t>
            </a:r>
            <a:r>
              <a:rPr lang="it-IT" dirty="0"/>
              <a:t>] </a:t>
            </a:r>
            <a:r>
              <a:rPr lang="it-IT" i="1" dirty="0"/>
              <a:t>il notaio individua gli intestatari catastali e verifica la loro conformità con le risultanze dei registri immobiliari</a:t>
            </a:r>
            <a:r>
              <a:rPr lang="it-IT" dirty="0"/>
              <a:t>» (art. 29, comma 1-</a:t>
            </a:r>
            <a:r>
              <a:rPr lang="it-IT" i="1" dirty="0"/>
              <a:t>bis</a:t>
            </a:r>
            <a:r>
              <a:rPr lang="it-IT" dirty="0"/>
              <a:t>, legge 27 febbraio 1985, n. 52)</a:t>
            </a:r>
          </a:p>
          <a:p>
            <a:r>
              <a:rPr lang="it-IT" dirty="0">
                <a:solidFill>
                  <a:srgbClr val="FF0000"/>
                </a:solidFill>
              </a:rPr>
              <a:t>Scopo della normativa </a:t>
            </a:r>
            <a:r>
              <a:rPr lang="it-IT" dirty="0"/>
              <a:t>sulla conformità catastale è </a:t>
            </a:r>
            <a:r>
              <a:rPr lang="it-IT" dirty="0">
                <a:solidFill>
                  <a:srgbClr val="0070C0"/>
                </a:solidFill>
              </a:rPr>
              <a:t>consentire</a:t>
            </a:r>
            <a:r>
              <a:rPr lang="it-IT" dirty="0"/>
              <a:t> </a:t>
            </a:r>
            <a:r>
              <a:rPr lang="it-IT" dirty="0">
                <a:solidFill>
                  <a:srgbClr val="0070C0"/>
                </a:solidFill>
              </a:rPr>
              <a:t>il miglioramento della qualità delle banche dati catastali e di pubblicità immobiliare</a:t>
            </a:r>
            <a:r>
              <a:rPr lang="it-IT" dirty="0"/>
              <a:t>, in termini di coerenza sostanziale e non solo formale, nella prospettiva della realizzazione della Anagrafe immobiliare e </a:t>
            </a:r>
            <a:r>
              <a:rPr lang="it-IT" dirty="0">
                <a:solidFill>
                  <a:srgbClr val="7030A0"/>
                </a:solidFill>
              </a:rPr>
              <a:t>far emergere possibili fenomeni di elusione ed evasione fiscale</a:t>
            </a:r>
            <a:r>
              <a:rPr lang="it-IT" dirty="0"/>
              <a:t> (Agenzia entrate, circolare n. 2/2010)</a:t>
            </a:r>
          </a:p>
        </p:txBody>
      </p:sp>
    </p:spTree>
    <p:extLst>
      <p:ext uri="{BB962C8B-B14F-4D97-AF65-F5344CB8AC3E}">
        <p14:creationId xmlns:p14="http://schemas.microsoft.com/office/powerpoint/2010/main" val="35955881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201B21-08ED-42A7-9B48-2E51578A6A3C}"/>
              </a:ext>
            </a:extLst>
          </p:cNvPr>
          <p:cNvSpPr>
            <a:spLocks noGrp="1"/>
          </p:cNvSpPr>
          <p:nvPr>
            <p:ph type="title"/>
          </p:nvPr>
        </p:nvSpPr>
        <p:spPr/>
        <p:txBody>
          <a:bodyPr/>
          <a:lstStyle/>
          <a:p>
            <a:pPr algn="ctr"/>
            <a:r>
              <a:rPr lang="it-IT" dirty="0"/>
              <a:t>La conformità catastale soggettiva (segue)</a:t>
            </a:r>
          </a:p>
        </p:txBody>
      </p:sp>
      <p:sp>
        <p:nvSpPr>
          <p:cNvPr id="3" name="Segnaposto contenuto 2">
            <a:extLst>
              <a:ext uri="{FF2B5EF4-FFF2-40B4-BE49-F238E27FC236}">
                <a16:creationId xmlns:a16="http://schemas.microsoft.com/office/drawing/2014/main" id="{3F431569-116C-40E4-9DF3-30B45F95A1B1}"/>
              </a:ext>
            </a:extLst>
          </p:cNvPr>
          <p:cNvSpPr>
            <a:spLocks noGrp="1"/>
          </p:cNvSpPr>
          <p:nvPr>
            <p:ph idx="1"/>
          </p:nvPr>
        </p:nvSpPr>
        <p:spPr/>
        <p:txBody>
          <a:bodyPr>
            <a:normAutofit fontScale="85000" lnSpcReduction="10000"/>
          </a:bodyPr>
          <a:lstStyle/>
          <a:p>
            <a:r>
              <a:rPr lang="it-IT" dirty="0"/>
              <a:t>Il notaio verifica che il titolare del potere di disposizione sul bene risulti anche intestatario catastale</a:t>
            </a:r>
          </a:p>
          <a:p>
            <a:r>
              <a:rPr lang="it-IT" dirty="0"/>
              <a:t>Scopo della verifica è che </a:t>
            </a:r>
            <a:r>
              <a:rPr lang="it-IT" dirty="0">
                <a:solidFill>
                  <a:srgbClr val="FF0000"/>
                </a:solidFill>
              </a:rPr>
              <a:t>in catasto risulti come intestatario chi abbia il potere di disporre del bene</a:t>
            </a:r>
            <a:r>
              <a:rPr lang="it-IT" dirty="0"/>
              <a:t>, a cui favore si  produce il reddito dell’unità immobiliare</a:t>
            </a:r>
          </a:p>
          <a:p>
            <a:r>
              <a:rPr lang="it-IT" dirty="0"/>
              <a:t>L’intestazione catastale conseguente alla successione  </a:t>
            </a:r>
            <a:r>
              <a:rPr lang="it-IT" i="1" dirty="0" err="1"/>
              <a:t>mortis</a:t>
            </a:r>
            <a:r>
              <a:rPr lang="it-IT" i="1" dirty="0"/>
              <a:t> causa </a:t>
            </a:r>
            <a:r>
              <a:rPr lang="it-IT" dirty="0"/>
              <a:t>si introduce con la </a:t>
            </a:r>
            <a:r>
              <a:rPr lang="it-IT" dirty="0">
                <a:solidFill>
                  <a:srgbClr val="FFC000"/>
                </a:solidFill>
              </a:rPr>
              <a:t>voltura della dichiarazione di successione</a:t>
            </a:r>
          </a:p>
          <a:p>
            <a:r>
              <a:rPr lang="it-IT" dirty="0"/>
              <a:t>Il chiamato all’eredità è obbligato a presentare la dichiarazione successione; l’esecuzione della voltura catastale comporta accettazione tacita di eredità</a:t>
            </a:r>
          </a:p>
          <a:p>
            <a:r>
              <a:rPr lang="it-IT" dirty="0"/>
              <a:t>La </a:t>
            </a:r>
            <a:r>
              <a:rPr lang="it-IT" i="1" dirty="0"/>
              <a:t>ratio</a:t>
            </a:r>
            <a:r>
              <a:rPr lang="it-IT" dirty="0"/>
              <a:t> della norma è soddisfatta nel momento in cui il chiamato, a cui favore è trascritta la dichiarazione di successione, è anche intestatario catastale</a:t>
            </a:r>
          </a:p>
          <a:p>
            <a:r>
              <a:rPr lang="it-IT" dirty="0"/>
              <a:t>La continuità delle trascrizioni non dovrebbe incidere sulla conformità soggettiva</a:t>
            </a:r>
          </a:p>
          <a:p>
            <a:endParaRPr lang="it-IT" dirty="0"/>
          </a:p>
        </p:txBody>
      </p:sp>
    </p:spTree>
    <p:extLst>
      <p:ext uri="{BB962C8B-B14F-4D97-AF65-F5344CB8AC3E}">
        <p14:creationId xmlns:p14="http://schemas.microsoft.com/office/powerpoint/2010/main" val="26878102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ED0740-CDC8-4D28-9BB0-672ACE33AE0A}"/>
              </a:ext>
            </a:extLst>
          </p:cNvPr>
          <p:cNvSpPr>
            <a:spLocks noGrp="1"/>
          </p:cNvSpPr>
          <p:nvPr>
            <p:ph type="title"/>
          </p:nvPr>
        </p:nvSpPr>
        <p:spPr/>
        <p:txBody>
          <a:bodyPr/>
          <a:lstStyle/>
          <a:p>
            <a:pPr algn="ctr"/>
            <a:r>
              <a:rPr lang="it-IT" dirty="0"/>
              <a:t>La conformità catastale soggettiva (segue)</a:t>
            </a:r>
          </a:p>
        </p:txBody>
      </p:sp>
      <p:sp>
        <p:nvSpPr>
          <p:cNvPr id="3" name="Segnaposto contenuto 2">
            <a:extLst>
              <a:ext uri="{FF2B5EF4-FFF2-40B4-BE49-F238E27FC236}">
                <a16:creationId xmlns:a16="http://schemas.microsoft.com/office/drawing/2014/main" id="{5D6E2D83-113D-417C-BFA9-FB28EFE6AD85}"/>
              </a:ext>
            </a:extLst>
          </p:cNvPr>
          <p:cNvSpPr>
            <a:spLocks noGrp="1"/>
          </p:cNvSpPr>
          <p:nvPr>
            <p:ph idx="1"/>
          </p:nvPr>
        </p:nvSpPr>
        <p:spPr/>
        <p:txBody>
          <a:bodyPr/>
          <a:lstStyle/>
          <a:p>
            <a:r>
              <a:rPr lang="it-IT" dirty="0"/>
              <a:t>Ove un chiamato (che non abbia presentato personalmente la voltura catastale) rinunci all’eredità, è necessario far presentare </a:t>
            </a:r>
            <a:r>
              <a:rPr lang="it-IT" dirty="0">
                <a:solidFill>
                  <a:srgbClr val="00B0F0"/>
                </a:solidFill>
              </a:rPr>
              <a:t>una dichiarazione di successione modificativa, al fine di aggiornare la banca dati catastale </a:t>
            </a:r>
            <a:r>
              <a:rPr lang="it-IT" dirty="0"/>
              <a:t>(Studio CNN 148-2012/C)</a:t>
            </a:r>
          </a:p>
          <a:p>
            <a:r>
              <a:rPr lang="it-IT" dirty="0"/>
              <a:t>Si ritiene che il ruolo del notaio nella verifica della conformità catastale soggettiva  sia di </a:t>
            </a:r>
            <a:r>
              <a:rPr lang="it-IT" dirty="0">
                <a:solidFill>
                  <a:srgbClr val="C00000"/>
                </a:solidFill>
              </a:rPr>
              <a:t>garantire la completezza soggettiva della ditta catastale</a:t>
            </a:r>
            <a:r>
              <a:rPr lang="it-IT" dirty="0"/>
              <a:t> in maniera che, con una visura catastale storica, risulti l’intestazione catastale in capo ai soggetti che hanno disposto di diritti sul bene</a:t>
            </a:r>
          </a:p>
        </p:txBody>
      </p:sp>
    </p:spTree>
    <p:extLst>
      <p:ext uri="{BB962C8B-B14F-4D97-AF65-F5344CB8AC3E}">
        <p14:creationId xmlns:p14="http://schemas.microsoft.com/office/powerpoint/2010/main" val="22960256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C1F350-E673-43F8-A8ED-9731122DABE3}"/>
              </a:ext>
            </a:extLst>
          </p:cNvPr>
          <p:cNvSpPr>
            <a:spLocks noGrp="1"/>
          </p:cNvSpPr>
          <p:nvPr>
            <p:ph type="title"/>
          </p:nvPr>
        </p:nvSpPr>
        <p:spPr/>
        <p:txBody>
          <a:bodyPr/>
          <a:lstStyle/>
          <a:p>
            <a:r>
              <a:rPr lang="it-IT" dirty="0"/>
              <a:t>La tassazione dell’accettazione tacita dell’eredità</a:t>
            </a:r>
          </a:p>
        </p:txBody>
      </p:sp>
      <p:sp>
        <p:nvSpPr>
          <p:cNvPr id="3" name="Segnaposto contenuto 2">
            <a:extLst>
              <a:ext uri="{FF2B5EF4-FFF2-40B4-BE49-F238E27FC236}">
                <a16:creationId xmlns:a16="http://schemas.microsoft.com/office/drawing/2014/main" id="{04C12B26-0908-4F71-99B8-A432D28E92DF}"/>
              </a:ext>
            </a:extLst>
          </p:cNvPr>
          <p:cNvSpPr>
            <a:spLocks noGrp="1"/>
          </p:cNvSpPr>
          <p:nvPr>
            <p:ph idx="1"/>
          </p:nvPr>
        </p:nvSpPr>
        <p:spPr/>
        <p:txBody>
          <a:bodyPr/>
          <a:lstStyle/>
          <a:p>
            <a:r>
              <a:rPr lang="it-IT" dirty="0"/>
              <a:t>«</a:t>
            </a:r>
            <a:r>
              <a:rPr lang="it-IT" i="1" dirty="0"/>
              <a:t>Gli atti assoggettati all’imposta di cui ai commi 1 e 2 </a:t>
            </a:r>
            <a:r>
              <a:rPr lang="it-IT" dirty="0"/>
              <a:t>[</a:t>
            </a:r>
            <a:r>
              <a:rPr lang="it-IT" dirty="0">
                <a:solidFill>
                  <a:srgbClr val="00B0F0"/>
                </a:solidFill>
              </a:rPr>
              <a:t>atti traslativi o costitutivi di diritti reali che abbiano scontato l’imposta di registro al 9% o al 2%</a:t>
            </a:r>
            <a:r>
              <a:rPr lang="it-IT" dirty="0"/>
              <a:t>] </a:t>
            </a:r>
            <a:r>
              <a:rPr lang="it-IT" i="1" dirty="0"/>
              <a:t>e tutti </a:t>
            </a:r>
            <a:r>
              <a:rPr lang="it-IT" b="1" i="1" dirty="0"/>
              <a:t>gli atti e le formalità direttamente conseguenti </a:t>
            </a:r>
            <a:r>
              <a:rPr lang="it-IT" i="1" dirty="0"/>
              <a:t>posti in essere per effettuare gli adempimenti presso il catasto ed i registri immobiliari </a:t>
            </a:r>
            <a:r>
              <a:rPr lang="it-IT" b="1" i="1" dirty="0"/>
              <a:t>sono esenti </a:t>
            </a:r>
            <a:r>
              <a:rPr lang="it-IT" i="1" dirty="0"/>
              <a:t>dall’imposta di bollo e dalle tasse ipotecarie e sono soggetti a ciascuna delle imposte ipotecaria e catastale nella misura fissa di euro cinquanta</a:t>
            </a:r>
            <a:r>
              <a:rPr lang="it-IT" dirty="0"/>
              <a:t>» (art. 10, comma 3, d.lgs. 14 marzo 2011, n. 23).</a:t>
            </a:r>
          </a:p>
        </p:txBody>
      </p:sp>
    </p:spTree>
    <p:extLst>
      <p:ext uri="{BB962C8B-B14F-4D97-AF65-F5344CB8AC3E}">
        <p14:creationId xmlns:p14="http://schemas.microsoft.com/office/powerpoint/2010/main" val="18414729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2B48AD-3408-4C9E-9DAC-FBE1773BEABB}"/>
              </a:ext>
            </a:extLst>
          </p:cNvPr>
          <p:cNvSpPr>
            <a:spLocks noGrp="1"/>
          </p:cNvSpPr>
          <p:nvPr>
            <p:ph type="title"/>
          </p:nvPr>
        </p:nvSpPr>
        <p:spPr/>
        <p:txBody>
          <a:bodyPr/>
          <a:lstStyle/>
          <a:p>
            <a:pPr algn="ctr"/>
            <a:r>
              <a:rPr lang="it-IT" dirty="0"/>
              <a:t>Agenzia delle entrate </a:t>
            </a:r>
            <a:br>
              <a:rPr lang="it-IT" dirty="0"/>
            </a:br>
            <a:r>
              <a:rPr lang="it-IT" dirty="0"/>
              <a:t>circolare n. 2/E del 21 febbraio 2014</a:t>
            </a:r>
          </a:p>
        </p:txBody>
      </p:sp>
      <p:sp>
        <p:nvSpPr>
          <p:cNvPr id="3" name="Segnaposto contenuto 2">
            <a:extLst>
              <a:ext uri="{FF2B5EF4-FFF2-40B4-BE49-F238E27FC236}">
                <a16:creationId xmlns:a16="http://schemas.microsoft.com/office/drawing/2014/main" id="{048CE952-29E4-4082-88F4-2368758B54C4}"/>
              </a:ext>
            </a:extLst>
          </p:cNvPr>
          <p:cNvSpPr>
            <a:spLocks noGrp="1"/>
          </p:cNvSpPr>
          <p:nvPr>
            <p:ph idx="1"/>
          </p:nvPr>
        </p:nvSpPr>
        <p:spPr/>
        <p:txBody>
          <a:bodyPr>
            <a:normAutofit fontScale="70000" lnSpcReduction="20000"/>
          </a:bodyPr>
          <a:lstStyle/>
          <a:p>
            <a:r>
              <a:rPr lang="it-IT" dirty="0"/>
              <a:t>L’Agenzia delle entrate ha escluso che la trascrizione dell’accettazione tacita di eredità sia una formalità direttamente conseguente posta in essere per effettuare gli adempimenti presso il catasto ed i registri immobiliari</a:t>
            </a:r>
          </a:p>
          <a:p>
            <a:r>
              <a:rPr lang="it-IT" dirty="0"/>
              <a:t>L’interpretazione si basa sull’art. 476 c.c. «</a:t>
            </a:r>
            <a:r>
              <a:rPr lang="it-IT" i="1" dirty="0"/>
              <a:t>L’accettazione è tacita quando il chiamato all’eredità compie un atto che </a:t>
            </a:r>
            <a:r>
              <a:rPr lang="it-IT" b="1" i="1" dirty="0"/>
              <a:t>presuppone necessariamente la sua volontà di accettare </a:t>
            </a:r>
            <a:r>
              <a:rPr lang="it-IT" i="1" dirty="0"/>
              <a:t>e che non avrebbe il diritto di fare se non nella qualità di erede</a:t>
            </a:r>
            <a:r>
              <a:rPr lang="it-IT" dirty="0"/>
              <a:t>»</a:t>
            </a:r>
          </a:p>
          <a:p>
            <a:r>
              <a:rPr lang="it-IT" dirty="0"/>
              <a:t>Secondo l’Agenzia delle entrate l’accettazione tacita dovrebbe ritenersi </a:t>
            </a:r>
            <a:r>
              <a:rPr lang="it-IT" i="1" dirty="0"/>
              <a:t>se non cronologicamente precedente, quantomeno ‘funzionalmente antecedente’ e, comunque, certamente </a:t>
            </a:r>
            <a:r>
              <a:rPr lang="it-IT" b="1" i="1" dirty="0"/>
              <a:t>non ‘conseguente’ all’atto dispositivo</a:t>
            </a:r>
          </a:p>
          <a:p>
            <a:r>
              <a:rPr lang="it-IT" dirty="0"/>
              <a:t>Inoltre l’accettazione tacita di eredità non risulta necessariamente correlata ad un atto in sé trascrivibile, potendo riconnettersi ad un </a:t>
            </a:r>
            <a:r>
              <a:rPr lang="it-IT" b="1" dirty="0"/>
              <a:t>comportamento concludente ovvero ad un atto antecedente non trascritto</a:t>
            </a:r>
            <a:r>
              <a:rPr lang="it-IT" dirty="0"/>
              <a:t>, perché  mancante dei requisiti di forma per la trascrizione; cosicché il successivo atto presentato per la trascrizione farebbe risultare nei pubblici registri </a:t>
            </a:r>
            <a:r>
              <a:rPr lang="it-IT" b="1" dirty="0"/>
              <a:t>un evento giuridico che si è già verificato in un momento precedente</a:t>
            </a:r>
          </a:p>
          <a:p>
            <a:r>
              <a:rPr lang="it-IT" dirty="0"/>
              <a:t>Secondo l’Agenzia delle entrate la trascrizione dell’accettazione tacita dell’eredità è soggetta ad imposta ipotecaria (euro 200), imposta di bollo (euro 59), tassa ipotecaria (euro 35)</a:t>
            </a:r>
          </a:p>
        </p:txBody>
      </p:sp>
    </p:spTree>
    <p:extLst>
      <p:ext uri="{BB962C8B-B14F-4D97-AF65-F5344CB8AC3E}">
        <p14:creationId xmlns:p14="http://schemas.microsoft.com/office/powerpoint/2010/main" val="33936153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73F84A-FC84-424B-9639-4DAA8AEA293A}"/>
              </a:ext>
            </a:extLst>
          </p:cNvPr>
          <p:cNvSpPr>
            <a:spLocks noGrp="1"/>
          </p:cNvSpPr>
          <p:nvPr>
            <p:ph type="title"/>
          </p:nvPr>
        </p:nvSpPr>
        <p:spPr/>
        <p:txBody>
          <a:bodyPr/>
          <a:lstStyle/>
          <a:p>
            <a:pPr algn="ctr"/>
            <a:r>
              <a:rPr lang="it-IT" dirty="0"/>
              <a:t>Critica</a:t>
            </a:r>
            <a:br>
              <a:rPr lang="it-IT" dirty="0"/>
            </a:br>
            <a:r>
              <a:rPr lang="it-IT" dirty="0"/>
              <a:t>Petrelli, CNN Quesito tributario 159-2014/T</a:t>
            </a:r>
          </a:p>
        </p:txBody>
      </p:sp>
      <p:sp>
        <p:nvSpPr>
          <p:cNvPr id="3" name="Segnaposto contenuto 2">
            <a:extLst>
              <a:ext uri="{FF2B5EF4-FFF2-40B4-BE49-F238E27FC236}">
                <a16:creationId xmlns:a16="http://schemas.microsoft.com/office/drawing/2014/main" id="{27C372A6-0CD9-4E28-8CCE-B7A201A2E438}"/>
              </a:ext>
            </a:extLst>
          </p:cNvPr>
          <p:cNvSpPr>
            <a:spLocks noGrp="1"/>
          </p:cNvSpPr>
          <p:nvPr>
            <p:ph idx="1"/>
          </p:nvPr>
        </p:nvSpPr>
        <p:spPr/>
        <p:txBody>
          <a:bodyPr>
            <a:normAutofit fontScale="92500" lnSpcReduction="20000"/>
          </a:bodyPr>
          <a:lstStyle/>
          <a:p>
            <a:r>
              <a:rPr lang="it-IT" dirty="0"/>
              <a:t>«</a:t>
            </a:r>
            <a:r>
              <a:rPr lang="it-IT" i="1" dirty="0"/>
              <a:t>Se il chiamato ha compiuto uno degli atti che importano accettazione tacita dell’eredità, </a:t>
            </a:r>
            <a:r>
              <a:rPr lang="it-IT" b="1" i="1" dirty="0"/>
              <a:t>si può richiedere la trascrizione sulla base di quell’atto</a:t>
            </a:r>
            <a:r>
              <a:rPr lang="it-IT" i="1" dirty="0"/>
              <a:t>, qualora esso risulti da sentenza, da atto pubblico o da scrittura privata con sottoscrizione autenticata o accertata giudizialmente</a:t>
            </a:r>
            <a:r>
              <a:rPr lang="it-IT" dirty="0"/>
              <a:t>» (art. 2647, comma 3, c.c.)</a:t>
            </a:r>
          </a:p>
          <a:p>
            <a:r>
              <a:rPr lang="it-IT" b="1" dirty="0"/>
              <a:t>L’atto dispositivo è il presupposto </a:t>
            </a:r>
            <a:r>
              <a:rPr lang="it-IT" dirty="0"/>
              <a:t>per eseguire la trascrizione dell’accettazione tacita di eredità</a:t>
            </a:r>
          </a:p>
          <a:p>
            <a:r>
              <a:rPr lang="it-IT" dirty="0"/>
              <a:t>La trascrizione dell’accettazione tacita di eredità è </a:t>
            </a:r>
            <a:r>
              <a:rPr lang="it-IT" dirty="0">
                <a:solidFill>
                  <a:srgbClr val="FF0000"/>
                </a:solidFill>
              </a:rPr>
              <a:t>conseguenziale all’atto dispositivo </a:t>
            </a:r>
            <a:r>
              <a:rPr lang="it-IT" dirty="0"/>
              <a:t>ed è </a:t>
            </a:r>
            <a:r>
              <a:rPr lang="it-IT" dirty="0">
                <a:solidFill>
                  <a:srgbClr val="FF0000"/>
                </a:solidFill>
              </a:rPr>
              <a:t>funzionale all’aggiornamento dei registri immobiliari</a:t>
            </a:r>
          </a:p>
          <a:p>
            <a:r>
              <a:rPr lang="it-IT" dirty="0">
                <a:solidFill>
                  <a:srgbClr val="00B050"/>
                </a:solidFill>
              </a:rPr>
              <a:t>La trascrizione si esegue in base sulla base di un titolo</a:t>
            </a:r>
            <a:r>
              <a:rPr lang="it-IT" dirty="0"/>
              <a:t>, nell’ipotesi di trasferimento immobiliare a titolo oneroso di bene ereditario, </a:t>
            </a:r>
            <a:r>
              <a:rPr lang="it-IT" dirty="0">
                <a:solidFill>
                  <a:srgbClr val="FFC000"/>
                </a:solidFill>
              </a:rPr>
              <a:t>quel titolo dà origine a due formalità: </a:t>
            </a:r>
            <a:r>
              <a:rPr lang="it-IT" dirty="0"/>
              <a:t>una ai sensi dell’art. 2643 ed una, ulteriore, ai sensi dell’art. 2648</a:t>
            </a:r>
          </a:p>
        </p:txBody>
      </p:sp>
    </p:spTree>
    <p:extLst>
      <p:ext uri="{BB962C8B-B14F-4D97-AF65-F5344CB8AC3E}">
        <p14:creationId xmlns:p14="http://schemas.microsoft.com/office/powerpoint/2010/main" val="12257361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C63E4D-1F06-41C5-B5E0-885ECDEEB692}"/>
              </a:ext>
            </a:extLst>
          </p:cNvPr>
          <p:cNvSpPr>
            <a:spLocks noGrp="1"/>
          </p:cNvSpPr>
          <p:nvPr>
            <p:ph type="title"/>
          </p:nvPr>
        </p:nvSpPr>
        <p:spPr/>
        <p:txBody>
          <a:bodyPr/>
          <a:lstStyle/>
          <a:p>
            <a:r>
              <a:rPr lang="it-IT" dirty="0"/>
              <a:t>Commissione tributaria provinciale di Pisa </a:t>
            </a:r>
            <a:br>
              <a:rPr lang="it-IT" dirty="0"/>
            </a:br>
            <a:r>
              <a:rPr lang="it-IT" dirty="0"/>
              <a:t>25 febbraio 2016</a:t>
            </a:r>
          </a:p>
        </p:txBody>
      </p:sp>
      <p:sp>
        <p:nvSpPr>
          <p:cNvPr id="3" name="Segnaposto contenuto 2">
            <a:extLst>
              <a:ext uri="{FF2B5EF4-FFF2-40B4-BE49-F238E27FC236}">
                <a16:creationId xmlns:a16="http://schemas.microsoft.com/office/drawing/2014/main" id="{29FF925A-3A98-4396-98A5-EE80D166A095}"/>
              </a:ext>
            </a:extLst>
          </p:cNvPr>
          <p:cNvSpPr>
            <a:spLocks noGrp="1"/>
          </p:cNvSpPr>
          <p:nvPr>
            <p:ph idx="1"/>
          </p:nvPr>
        </p:nvSpPr>
        <p:spPr/>
        <p:txBody>
          <a:bodyPr>
            <a:normAutofit lnSpcReduction="10000"/>
          </a:bodyPr>
          <a:lstStyle/>
          <a:p>
            <a:pPr marL="0" indent="0">
              <a:buNone/>
            </a:pPr>
            <a:r>
              <a:rPr lang="it-IT" dirty="0"/>
              <a:t>«[…] </a:t>
            </a:r>
            <a:r>
              <a:rPr lang="it-IT" i="1" dirty="0"/>
              <a:t>Dunque, dal 3° comma art. cit., è agevole ricavare come la formalità della trascrizione della accettazione tacita della eredità è possibile in forza di atto che la presuppone, quale la disposizione del diritto reale, da qui derivandone come la trascrizione medesima si pone quale consequenziale, nel senso che è possibile solo in ‘conseguenza di’, rispetto all’atto traslativo e non a caso il Legislatore utilizza l’espressione ‘sulla base di quell’atto’. In questi termini, la trascrizione dell’accettazione tacita di eredità (e non l’accettazione tacita in se) si pone quale conseguenza dell’atto traslativo del diritto immobiliare tra vivi, posto che solo in conseguenza e sulla base di questo nell’occasione è possibile integrare l’oggetto della imposizione (id est la richiesta di trascrizione)</a:t>
            </a:r>
            <a:r>
              <a:rPr lang="it-IT" dirty="0"/>
              <a:t>»</a:t>
            </a:r>
          </a:p>
        </p:txBody>
      </p:sp>
    </p:spTree>
    <p:extLst>
      <p:ext uri="{BB962C8B-B14F-4D97-AF65-F5344CB8AC3E}">
        <p14:creationId xmlns:p14="http://schemas.microsoft.com/office/powerpoint/2010/main" val="3734831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7C9C39-F773-4C44-994F-B4B3133F5A6A}"/>
              </a:ext>
            </a:extLst>
          </p:cNvPr>
          <p:cNvSpPr>
            <a:spLocks noGrp="1"/>
          </p:cNvSpPr>
          <p:nvPr>
            <p:ph type="title"/>
          </p:nvPr>
        </p:nvSpPr>
        <p:spPr/>
        <p:txBody>
          <a:bodyPr/>
          <a:lstStyle/>
          <a:p>
            <a:pPr algn="ctr"/>
            <a:r>
              <a:rPr lang="it-IT" dirty="0"/>
              <a:t>Acquisto dell’eredità senza accettazione</a:t>
            </a:r>
          </a:p>
        </p:txBody>
      </p:sp>
      <p:sp>
        <p:nvSpPr>
          <p:cNvPr id="3" name="Segnaposto contenuto 2">
            <a:extLst>
              <a:ext uri="{FF2B5EF4-FFF2-40B4-BE49-F238E27FC236}">
                <a16:creationId xmlns:a16="http://schemas.microsoft.com/office/drawing/2014/main" id="{9FEF1D5E-D05A-4183-9E8E-6685F477D623}"/>
              </a:ext>
            </a:extLst>
          </p:cNvPr>
          <p:cNvSpPr>
            <a:spLocks noGrp="1"/>
          </p:cNvSpPr>
          <p:nvPr>
            <p:ph idx="1"/>
          </p:nvPr>
        </p:nvSpPr>
        <p:spPr/>
        <p:txBody>
          <a:bodyPr>
            <a:normAutofit/>
          </a:bodyPr>
          <a:lstStyle/>
          <a:p>
            <a:r>
              <a:rPr lang="it-IT" dirty="0"/>
              <a:t>Due fattispecie di acquisto dell’eredità senza accettazione (art. 485 e art. 527)</a:t>
            </a:r>
          </a:p>
          <a:p>
            <a:r>
              <a:rPr lang="it-IT" dirty="0"/>
              <a:t>Art. 485: il chiamato possessore di beni ereditari </a:t>
            </a:r>
            <a:r>
              <a:rPr lang="it-IT" dirty="0">
                <a:solidFill>
                  <a:srgbClr val="FFC000"/>
                </a:solidFill>
              </a:rPr>
              <a:t>deve fare l’inventario entro 3 mesi</a:t>
            </a:r>
            <a:r>
              <a:rPr lang="it-IT" dirty="0"/>
              <a:t> dall’apertura della successione o dalla notizia della devoluta eredità; compiuto l’inventario, </a:t>
            </a:r>
            <a:r>
              <a:rPr lang="it-IT" dirty="0">
                <a:solidFill>
                  <a:srgbClr val="00B050"/>
                </a:solidFill>
              </a:rPr>
              <a:t>entro 40 giorni deve dichiarare se accetta o rinuncia all’eredità</a:t>
            </a:r>
            <a:r>
              <a:rPr lang="it-IT" dirty="0"/>
              <a:t>. Se non compie l’inventario entro 3 mesi (salvo proroga concessa dal tribunale) o non dichiara se accetta o rinuncia all’eredità entro 40 giorni dal compimento dell’inventario, </a:t>
            </a:r>
            <a:r>
              <a:rPr lang="it-IT" dirty="0">
                <a:solidFill>
                  <a:srgbClr val="7030A0"/>
                </a:solidFill>
              </a:rPr>
              <a:t>il chiamato all’eredità è considerato dalla legge erede puro e semplice</a:t>
            </a:r>
          </a:p>
        </p:txBody>
      </p:sp>
    </p:spTree>
    <p:extLst>
      <p:ext uri="{BB962C8B-B14F-4D97-AF65-F5344CB8AC3E}">
        <p14:creationId xmlns:p14="http://schemas.microsoft.com/office/powerpoint/2010/main" val="36436461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748E2E-8995-45C5-A341-2E9DB3701DCE}"/>
              </a:ext>
            </a:extLst>
          </p:cNvPr>
          <p:cNvSpPr>
            <a:spLocks noGrp="1"/>
          </p:cNvSpPr>
          <p:nvPr>
            <p:ph type="title"/>
          </p:nvPr>
        </p:nvSpPr>
        <p:spPr/>
        <p:txBody>
          <a:bodyPr/>
          <a:lstStyle/>
          <a:p>
            <a:pPr algn="ctr"/>
            <a:r>
              <a:rPr lang="it-IT" dirty="0"/>
              <a:t>Conseguenza</a:t>
            </a:r>
          </a:p>
        </p:txBody>
      </p:sp>
      <p:sp>
        <p:nvSpPr>
          <p:cNvPr id="3" name="Segnaposto contenuto 2">
            <a:extLst>
              <a:ext uri="{FF2B5EF4-FFF2-40B4-BE49-F238E27FC236}">
                <a16:creationId xmlns:a16="http://schemas.microsoft.com/office/drawing/2014/main" id="{BAC04C51-4BBC-4AD1-97E6-8E8F5D7F016B}"/>
              </a:ext>
            </a:extLst>
          </p:cNvPr>
          <p:cNvSpPr>
            <a:spLocks noGrp="1"/>
          </p:cNvSpPr>
          <p:nvPr>
            <p:ph idx="1"/>
          </p:nvPr>
        </p:nvSpPr>
        <p:spPr/>
        <p:txBody>
          <a:bodyPr/>
          <a:lstStyle/>
          <a:p>
            <a:pPr marL="0" indent="0">
              <a:buNone/>
            </a:pPr>
            <a:r>
              <a:rPr lang="it-IT" dirty="0"/>
              <a:t>La trascrizione dell’accettazione tacita di eredità - quale formalità direttamente conseguente ad un atto traslativo o costitutivo di diritti reali che abbia scontato l’imposta di registro al 9% o al 2% - sarebbe </a:t>
            </a:r>
            <a:r>
              <a:rPr lang="it-IT" dirty="0">
                <a:solidFill>
                  <a:srgbClr val="00B0F0"/>
                </a:solidFill>
              </a:rPr>
              <a:t>esente dall’imposta di bollo, dalla tassa ipotecaria e sconterebbe l’imposta ipotecaria di euro 50</a:t>
            </a:r>
          </a:p>
        </p:txBody>
      </p:sp>
    </p:spTree>
    <p:extLst>
      <p:ext uri="{BB962C8B-B14F-4D97-AF65-F5344CB8AC3E}">
        <p14:creationId xmlns:p14="http://schemas.microsoft.com/office/powerpoint/2010/main" val="3554043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F1243C-E3D5-4100-A746-7C34B79E4AEE}"/>
              </a:ext>
            </a:extLst>
          </p:cNvPr>
          <p:cNvSpPr>
            <a:spLocks noGrp="1"/>
          </p:cNvSpPr>
          <p:nvPr>
            <p:ph type="title"/>
          </p:nvPr>
        </p:nvSpPr>
        <p:spPr/>
        <p:txBody>
          <a:bodyPr/>
          <a:lstStyle/>
          <a:p>
            <a:pPr algn="ctr"/>
            <a:r>
              <a:rPr lang="it-IT" dirty="0"/>
              <a:t>Art. 485</a:t>
            </a:r>
          </a:p>
        </p:txBody>
      </p:sp>
      <p:sp>
        <p:nvSpPr>
          <p:cNvPr id="3" name="Segnaposto contenuto 2">
            <a:extLst>
              <a:ext uri="{FF2B5EF4-FFF2-40B4-BE49-F238E27FC236}">
                <a16:creationId xmlns:a16="http://schemas.microsoft.com/office/drawing/2014/main" id="{87563849-B497-478C-8B82-735172E816CF}"/>
              </a:ext>
            </a:extLst>
          </p:cNvPr>
          <p:cNvSpPr>
            <a:spLocks noGrp="1"/>
          </p:cNvSpPr>
          <p:nvPr>
            <p:ph idx="1"/>
          </p:nvPr>
        </p:nvSpPr>
        <p:spPr/>
        <p:txBody>
          <a:bodyPr/>
          <a:lstStyle/>
          <a:p>
            <a:pPr marL="0" indent="0">
              <a:buNone/>
            </a:pPr>
            <a:r>
              <a:rPr lang="it-IT" dirty="0"/>
              <a:t>Presupposti: </a:t>
            </a:r>
          </a:p>
          <a:p>
            <a:pPr marL="571500" indent="-571500">
              <a:buAutoNum type="romanLcParenR"/>
            </a:pPr>
            <a:r>
              <a:rPr lang="it-IT" dirty="0">
                <a:solidFill>
                  <a:srgbClr val="C00000"/>
                </a:solidFill>
              </a:rPr>
              <a:t>consapevolezza</a:t>
            </a:r>
            <a:r>
              <a:rPr lang="it-IT" dirty="0"/>
              <a:t>, da parte del chiamato, della delazione a suo favore e del fatto che si tratti di bene ereditario; </a:t>
            </a:r>
          </a:p>
          <a:p>
            <a:pPr marL="571500" indent="-571500">
              <a:buAutoNum type="romanLcParenR"/>
            </a:pPr>
            <a:r>
              <a:rPr lang="it-IT" dirty="0">
                <a:solidFill>
                  <a:srgbClr val="0070C0"/>
                </a:solidFill>
              </a:rPr>
              <a:t>Possesso di almeno un bene ereditario </a:t>
            </a:r>
            <a:r>
              <a:rPr lang="it-IT" dirty="0"/>
              <a:t>(l’attuale art. 485 parla di «</a:t>
            </a:r>
            <a:r>
              <a:rPr lang="it-IT" i="1" dirty="0"/>
              <a:t>possesso </a:t>
            </a:r>
            <a:r>
              <a:rPr lang="it-IT" b="1" i="1" dirty="0"/>
              <a:t>di </a:t>
            </a:r>
            <a:r>
              <a:rPr lang="it-IT" i="1" dirty="0"/>
              <a:t>beni ereditari</a:t>
            </a:r>
            <a:r>
              <a:rPr lang="it-IT" dirty="0"/>
              <a:t>» mentre il c.c. del 1865 faceva riferimento al chiamato possessore</a:t>
            </a:r>
            <a:r>
              <a:rPr lang="it-IT" b="1" dirty="0"/>
              <a:t> dei </a:t>
            </a:r>
            <a:r>
              <a:rPr lang="it-IT" dirty="0"/>
              <a:t>beni ereditari, e tale si riteneva il possesso del compendio ereditario)</a:t>
            </a:r>
          </a:p>
          <a:p>
            <a:pPr marL="571500" indent="-571500">
              <a:buAutoNum type="romanLcParenR"/>
            </a:pPr>
            <a:r>
              <a:rPr lang="it-IT" dirty="0">
                <a:solidFill>
                  <a:srgbClr val="FFC000"/>
                </a:solidFill>
              </a:rPr>
              <a:t>Inerzia del chiamato </a:t>
            </a:r>
            <a:r>
              <a:rPr lang="it-IT" dirty="0"/>
              <a:t>che nel termine di 3 mesi non ha manifestato alcuna decisione se accetta o rinuncia all’eredità</a:t>
            </a:r>
          </a:p>
          <a:p>
            <a:endParaRPr lang="it-IT" dirty="0"/>
          </a:p>
        </p:txBody>
      </p:sp>
    </p:spTree>
    <p:extLst>
      <p:ext uri="{BB962C8B-B14F-4D97-AF65-F5344CB8AC3E}">
        <p14:creationId xmlns:p14="http://schemas.microsoft.com/office/powerpoint/2010/main" val="2358455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56B6E5-C115-40B4-A15F-DC932E3B92EE}"/>
              </a:ext>
            </a:extLst>
          </p:cNvPr>
          <p:cNvSpPr>
            <a:spLocks noGrp="1"/>
          </p:cNvSpPr>
          <p:nvPr>
            <p:ph type="title"/>
          </p:nvPr>
        </p:nvSpPr>
        <p:spPr/>
        <p:txBody>
          <a:bodyPr/>
          <a:lstStyle/>
          <a:p>
            <a:pPr algn="ctr"/>
            <a:r>
              <a:rPr lang="it-IT" dirty="0"/>
              <a:t>Possesso del bene ereditario</a:t>
            </a:r>
          </a:p>
        </p:txBody>
      </p:sp>
      <p:sp>
        <p:nvSpPr>
          <p:cNvPr id="3" name="Segnaposto contenuto 2">
            <a:extLst>
              <a:ext uri="{FF2B5EF4-FFF2-40B4-BE49-F238E27FC236}">
                <a16:creationId xmlns:a16="http://schemas.microsoft.com/office/drawing/2014/main" id="{6E870B17-3248-4F87-8622-7B7077348210}"/>
              </a:ext>
            </a:extLst>
          </p:cNvPr>
          <p:cNvSpPr>
            <a:spLocks noGrp="1"/>
          </p:cNvSpPr>
          <p:nvPr>
            <p:ph idx="1"/>
          </p:nvPr>
        </p:nvSpPr>
        <p:spPr/>
        <p:txBody>
          <a:bodyPr/>
          <a:lstStyle/>
          <a:p>
            <a:r>
              <a:rPr lang="it-IT" dirty="0"/>
              <a:t>Per possesso si intende </a:t>
            </a:r>
            <a:r>
              <a:rPr lang="it-IT" dirty="0">
                <a:solidFill>
                  <a:srgbClr val="0070C0"/>
                </a:solidFill>
              </a:rPr>
              <a:t>la relazione reale con il bene, </a:t>
            </a:r>
            <a:r>
              <a:rPr lang="it-IT" dirty="0"/>
              <a:t>tale da consentire al titolare concreti poteri di amministrazione e di disposizione, anche a mezzo di terzi detentori (Cass. n. 4835/1980; Cass. n. 4707/1994)</a:t>
            </a:r>
          </a:p>
          <a:p>
            <a:r>
              <a:rPr lang="it-IT" dirty="0"/>
              <a:t>È sufficiente il possesso </a:t>
            </a:r>
            <a:r>
              <a:rPr lang="it-IT" dirty="0">
                <a:solidFill>
                  <a:srgbClr val="7030A0"/>
                </a:solidFill>
              </a:rPr>
              <a:t>anche di un singolo bene</a:t>
            </a:r>
          </a:p>
          <a:p>
            <a:r>
              <a:rPr lang="it-IT" dirty="0"/>
              <a:t>Il possesso può essere acquisito </a:t>
            </a:r>
            <a:r>
              <a:rPr lang="it-IT" dirty="0">
                <a:solidFill>
                  <a:srgbClr val="FF0000"/>
                </a:solidFill>
              </a:rPr>
              <a:t>anche dopo l’apertura della successione</a:t>
            </a:r>
          </a:p>
        </p:txBody>
      </p:sp>
    </p:spTree>
    <p:extLst>
      <p:ext uri="{BB962C8B-B14F-4D97-AF65-F5344CB8AC3E}">
        <p14:creationId xmlns:p14="http://schemas.microsoft.com/office/powerpoint/2010/main" val="1249393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1BAE90-A38A-46D2-914B-48B606753436}"/>
              </a:ext>
            </a:extLst>
          </p:cNvPr>
          <p:cNvSpPr>
            <a:spLocks noGrp="1"/>
          </p:cNvSpPr>
          <p:nvPr>
            <p:ph type="title"/>
          </p:nvPr>
        </p:nvSpPr>
        <p:spPr/>
        <p:txBody>
          <a:bodyPr/>
          <a:lstStyle/>
          <a:p>
            <a:r>
              <a:rPr lang="it-IT" dirty="0"/>
              <a:t>Il coniuge titolare del diritto di abitazione </a:t>
            </a:r>
            <a:r>
              <a:rPr lang="it-IT" i="1" dirty="0"/>
              <a:t>ex </a:t>
            </a:r>
            <a:r>
              <a:rPr lang="it-IT" dirty="0"/>
              <a:t>art. 540</a:t>
            </a:r>
          </a:p>
        </p:txBody>
      </p:sp>
      <p:sp>
        <p:nvSpPr>
          <p:cNvPr id="3" name="Segnaposto contenuto 2">
            <a:extLst>
              <a:ext uri="{FF2B5EF4-FFF2-40B4-BE49-F238E27FC236}">
                <a16:creationId xmlns:a16="http://schemas.microsoft.com/office/drawing/2014/main" id="{2BD0AC36-E7AC-4203-91EE-8947755999BF}"/>
              </a:ext>
            </a:extLst>
          </p:cNvPr>
          <p:cNvSpPr>
            <a:spLocks noGrp="1"/>
          </p:cNvSpPr>
          <p:nvPr>
            <p:ph idx="1"/>
          </p:nvPr>
        </p:nvSpPr>
        <p:spPr/>
        <p:txBody>
          <a:bodyPr>
            <a:normAutofit fontScale="92500" lnSpcReduction="20000"/>
          </a:bodyPr>
          <a:lstStyle/>
          <a:p>
            <a:r>
              <a:rPr lang="it-IT" dirty="0"/>
              <a:t>È possessore, ai fini di cui all’art. 485, il coniuge titolare del diritto di abitazione sulla casa adibita a residenza familiare e di uso sui mobili che la corredano?</a:t>
            </a:r>
          </a:p>
          <a:p>
            <a:r>
              <a:rPr lang="it-IT" dirty="0"/>
              <a:t>La relazione materiale del coniuge superstite con la </a:t>
            </a:r>
            <a:r>
              <a:rPr lang="it-IT" i="1" dirty="0"/>
              <a:t>res</a:t>
            </a:r>
            <a:r>
              <a:rPr lang="it-IT" dirty="0"/>
              <a:t> costituita dall’abitazione coniugale e dai mobili che la corredano, </a:t>
            </a:r>
            <a:r>
              <a:rPr lang="it-IT" dirty="0">
                <a:solidFill>
                  <a:srgbClr val="FF0000"/>
                </a:solidFill>
              </a:rPr>
              <a:t>trae la propria fonte normativa nel disposto di cui all’art. 540, comma 2, c.c. </a:t>
            </a:r>
            <a:r>
              <a:rPr lang="it-IT" dirty="0"/>
              <a:t>prima ancora che da quello di cui all’art. 485 c.c.</a:t>
            </a:r>
          </a:p>
          <a:p>
            <a:r>
              <a:rPr lang="it-IT" dirty="0"/>
              <a:t>la permanenza del coniuge nell’abitazione familiare appare qualificabile come </a:t>
            </a:r>
            <a:r>
              <a:rPr lang="it-IT" dirty="0">
                <a:solidFill>
                  <a:srgbClr val="7030A0"/>
                </a:solidFill>
              </a:rPr>
              <a:t>esercizio dei diritti di abitazione e d’uso spettanti al coniuge quale legatario </a:t>
            </a:r>
            <a:r>
              <a:rPr lang="it-IT" i="1" dirty="0">
                <a:solidFill>
                  <a:srgbClr val="7030A0"/>
                </a:solidFill>
              </a:rPr>
              <a:t>ex</a:t>
            </a:r>
            <a:r>
              <a:rPr lang="it-IT" dirty="0">
                <a:solidFill>
                  <a:srgbClr val="7030A0"/>
                </a:solidFill>
              </a:rPr>
              <a:t> lege </a:t>
            </a:r>
            <a:r>
              <a:rPr lang="it-IT" dirty="0"/>
              <a:t>(Cass. 16 novembre 2015, n. 23406; Cass. 27 gennaio 2016, n. 1588)</a:t>
            </a:r>
          </a:p>
          <a:p>
            <a:r>
              <a:rPr lang="it-IT" dirty="0"/>
              <a:t>la relazione del coniuge con l’abitazione familiare NON rileva ai fini di cui all’art. 485 c.c.</a:t>
            </a:r>
          </a:p>
        </p:txBody>
      </p:sp>
    </p:spTree>
    <p:extLst>
      <p:ext uri="{BB962C8B-B14F-4D97-AF65-F5344CB8AC3E}">
        <p14:creationId xmlns:p14="http://schemas.microsoft.com/office/powerpoint/2010/main" val="851936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18A44D-DC7C-4D07-9CFB-09A1B5D5C0CE}"/>
              </a:ext>
            </a:extLst>
          </p:cNvPr>
          <p:cNvSpPr>
            <a:spLocks noGrp="1"/>
          </p:cNvSpPr>
          <p:nvPr>
            <p:ph type="title"/>
          </p:nvPr>
        </p:nvSpPr>
        <p:spPr/>
        <p:txBody>
          <a:bodyPr/>
          <a:lstStyle/>
          <a:p>
            <a:pPr algn="ctr"/>
            <a:r>
              <a:rPr lang="it-IT" dirty="0"/>
              <a:t>Possessore comproprietario</a:t>
            </a:r>
          </a:p>
        </p:txBody>
      </p:sp>
      <p:sp>
        <p:nvSpPr>
          <p:cNvPr id="3" name="Segnaposto contenuto 2">
            <a:extLst>
              <a:ext uri="{FF2B5EF4-FFF2-40B4-BE49-F238E27FC236}">
                <a16:creationId xmlns:a16="http://schemas.microsoft.com/office/drawing/2014/main" id="{5BAEB01E-EDC9-4428-BCB1-7D04A1580D5E}"/>
              </a:ext>
            </a:extLst>
          </p:cNvPr>
          <p:cNvSpPr>
            <a:spLocks noGrp="1"/>
          </p:cNvSpPr>
          <p:nvPr>
            <p:ph idx="1"/>
          </p:nvPr>
        </p:nvSpPr>
        <p:spPr/>
        <p:txBody>
          <a:bodyPr>
            <a:normAutofit lnSpcReduction="10000"/>
          </a:bodyPr>
          <a:lstStyle/>
          <a:p>
            <a:r>
              <a:rPr lang="it-IT" dirty="0"/>
              <a:t>Per giurisprudenza consolidata, anche il possessore che si trovi già nel possesso dei beni prima dell’apertura della successione, ad esempio perché </a:t>
            </a:r>
            <a:r>
              <a:rPr lang="it-IT" dirty="0">
                <a:solidFill>
                  <a:srgbClr val="7030A0"/>
                </a:solidFill>
              </a:rPr>
              <a:t>comproprietario o contitolare di un diritto reale sul bene</a:t>
            </a:r>
            <a:r>
              <a:rPr lang="it-IT" dirty="0"/>
              <a:t>, è soggetto all’applicazione dell’art. 485 c.c. ed ai ristretti limiti temporale per redigere l’inventario e dichiarare se accetta o rinuncia all’eredità</a:t>
            </a:r>
          </a:p>
          <a:p>
            <a:r>
              <a:rPr lang="it-IT" dirty="0"/>
              <a:t>La </a:t>
            </a:r>
            <a:r>
              <a:rPr lang="it-IT" i="1" dirty="0"/>
              <a:t>ratio</a:t>
            </a:r>
            <a:r>
              <a:rPr lang="it-IT" dirty="0"/>
              <a:t> dell’art. 485 c.c. consiste nella </a:t>
            </a:r>
            <a:r>
              <a:rPr lang="it-IT" dirty="0">
                <a:solidFill>
                  <a:srgbClr val="0070C0"/>
                </a:solidFill>
              </a:rPr>
              <a:t>tutela della garanzia patrimoniale dei terzi creditori del </a:t>
            </a:r>
            <a:r>
              <a:rPr lang="it-IT" i="1" dirty="0">
                <a:solidFill>
                  <a:srgbClr val="0070C0"/>
                </a:solidFill>
              </a:rPr>
              <a:t>de </a:t>
            </a:r>
            <a:r>
              <a:rPr lang="it-IT" i="1" dirty="0" err="1">
                <a:solidFill>
                  <a:srgbClr val="0070C0"/>
                </a:solidFill>
              </a:rPr>
              <a:t>cuius</a:t>
            </a:r>
            <a:r>
              <a:rPr lang="it-IT" dirty="0">
                <a:solidFill>
                  <a:srgbClr val="0070C0"/>
                </a:solidFill>
              </a:rPr>
              <a:t>, rappresentata dai cespiti ereditari di cui il possessore ha l’amministrazione</a:t>
            </a:r>
            <a:r>
              <a:rPr lang="it-IT" dirty="0"/>
              <a:t>; per i terzi è indifferente che il possesso fosse in atto prima dell’apertura della successione o sia stato acquistato dopo l’apertura della successione</a:t>
            </a:r>
          </a:p>
        </p:txBody>
      </p:sp>
    </p:spTree>
    <p:extLst>
      <p:ext uri="{BB962C8B-B14F-4D97-AF65-F5344CB8AC3E}">
        <p14:creationId xmlns:p14="http://schemas.microsoft.com/office/powerpoint/2010/main" val="306442213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1132</TotalTime>
  <Words>5656</Words>
  <Application>Microsoft Office PowerPoint</Application>
  <PresentationFormat>Widescreen</PresentationFormat>
  <Paragraphs>219</Paragraphs>
  <Slides>50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50</vt:i4>
      </vt:variant>
    </vt:vector>
  </HeadingPairs>
  <TitlesOfParts>
    <vt:vector size="54" baseType="lpstr">
      <vt:lpstr>Arial</vt:lpstr>
      <vt:lpstr>Calibri</vt:lpstr>
      <vt:lpstr>Calibri Light</vt:lpstr>
      <vt:lpstr>Tema di Office</vt:lpstr>
      <vt:lpstr>Accettazione e rinuncia dell’eredità Casi e questioni</vt:lpstr>
      <vt:lpstr>L’accettazione dell’eredità</vt:lpstr>
      <vt:lpstr>Accettazione tacita casistica</vt:lpstr>
      <vt:lpstr>Accettazione tacita casistica (segue)</vt:lpstr>
      <vt:lpstr>Acquisto dell’eredità senza accettazione</vt:lpstr>
      <vt:lpstr>Art. 485</vt:lpstr>
      <vt:lpstr>Possesso del bene ereditario</vt:lpstr>
      <vt:lpstr>Il coniuge titolare del diritto di abitazione ex art. 540</vt:lpstr>
      <vt:lpstr>Possessore comproprietario</vt:lpstr>
      <vt:lpstr>Il chiamato ulteriore nel possesso dei beni ereditari</vt:lpstr>
      <vt:lpstr>Le associazioni e fondazioni</vt:lpstr>
      <vt:lpstr>Le associazioni e fondazioni (segue)</vt:lpstr>
      <vt:lpstr>Le associazioni e fondazioni (segue)</vt:lpstr>
      <vt:lpstr>Art. 527</vt:lpstr>
      <vt:lpstr>La rinuncia all’eredità inquadramento</vt:lpstr>
      <vt:lpstr>La rinuncia all’eredità da parte del chiamato possessore</vt:lpstr>
      <vt:lpstr>Critica Studio CNN 406/2017/C</vt:lpstr>
      <vt:lpstr>Cass. 17 ottobre 2016, n. 20960</vt:lpstr>
      <vt:lpstr>Conseguenze operative</vt:lpstr>
      <vt:lpstr>Rinuncia all’eredità e modifica della successione legittima Studio CNN n. 148-2012/C</vt:lpstr>
      <vt:lpstr>Esempio 1</vt:lpstr>
      <vt:lpstr>Esempio 2</vt:lpstr>
      <vt:lpstr>Esempio 3</vt:lpstr>
      <vt:lpstr>Principio di diritto</vt:lpstr>
      <vt:lpstr>Conseguenza</vt:lpstr>
      <vt:lpstr> Casi in cui la rinuncia giova solo ad alcuni chiamati Classi di successibili o quote collettive </vt:lpstr>
      <vt:lpstr>Limite all’accrescimento nella successione legittima</vt:lpstr>
      <vt:lpstr>La rinuncia all’azione di riduzione effetti sul concorso  dei chiamati</vt:lpstr>
      <vt:lpstr>Le sezioni unite della Cassazione</vt:lpstr>
      <vt:lpstr>Argomenti</vt:lpstr>
      <vt:lpstr>Esempio 1</vt:lpstr>
      <vt:lpstr>Esempio 2</vt:lpstr>
      <vt:lpstr>La trascrizione dell’accettazione tacita di eredità</vt:lpstr>
      <vt:lpstr>Art. 534</vt:lpstr>
      <vt:lpstr>Inquadramento Torroni, Riv. not., 2009, 267</vt:lpstr>
      <vt:lpstr>Inquadramento (segue) </vt:lpstr>
      <vt:lpstr>Art. 2652, n. 7</vt:lpstr>
      <vt:lpstr>Inquadramento</vt:lpstr>
      <vt:lpstr>Differenze tra le due fattispecie</vt:lpstr>
      <vt:lpstr>La trascrizione dell’acquisto dell’eredità senza accettazione</vt:lpstr>
      <vt:lpstr>Il principio di continuità delle trascrizioni</vt:lpstr>
      <vt:lpstr>La trascrizione del verbale di pubblicazione di testamento olografo</vt:lpstr>
      <vt:lpstr>La conformità catastale soggettiva</vt:lpstr>
      <vt:lpstr>La conformità catastale soggettiva (segue)</vt:lpstr>
      <vt:lpstr>La conformità catastale soggettiva (segue)</vt:lpstr>
      <vt:lpstr>La tassazione dell’accettazione tacita dell’eredità</vt:lpstr>
      <vt:lpstr>Agenzia delle entrate  circolare n. 2/E del 21 febbraio 2014</vt:lpstr>
      <vt:lpstr>Critica Petrelli, CNN Quesito tributario 159-2014/T</vt:lpstr>
      <vt:lpstr>Commissione tributaria provinciale di Pisa  25 febbraio 2016</vt:lpstr>
      <vt:lpstr>Conseguenza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Rinuncia all’eredità e successione legittima</dc:title>
  <dc:creator>Torroni</dc:creator>
  <cp:lastModifiedBy>Torroni</cp:lastModifiedBy>
  <cp:revision>93</cp:revision>
  <dcterms:created xsi:type="dcterms:W3CDTF">2019-05-18T19:26:43Z</dcterms:created>
  <dcterms:modified xsi:type="dcterms:W3CDTF">2019-06-01T20:57:20Z</dcterms:modified>
</cp:coreProperties>
</file>